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F0502020204030204" pitchFamily="34" charset="0"/>
      <p:regular r:id="rId25"/>
    </p:embeddedFont>
    <p:embeddedFont>
      <p:font typeface="Calibri (MS) Bold" panose="020F0702030404030204" pitchFamily="34" charset="0"/>
      <p:regular r:id="rId26"/>
      <p:bold r:id="rId27"/>
    </p:embeddedFont>
    <p:embeddedFont>
      <p:font typeface="Calibri (MS) Light" panose="020F0302020204030204" pitchFamily="34" charset="0"/>
      <p:regular r:id="rId28"/>
    </p:embeddedFont>
    <p:embeddedFont>
      <p:font typeface="Canva Sans" panose="020B0503030501040103" pitchFamily="34" charset="0"/>
      <p:regular r:id="rId29"/>
    </p:embeddedFont>
    <p:embeddedFont>
      <p:font typeface="Open Sauce Heavy" pitchFamily="2" charset="77"/>
      <p:regular r:id="rId30"/>
      <p:bold r:id="rId31"/>
    </p:embeddedFont>
    <p:embeddedFont>
      <p:font typeface="Open Sauce Light" pitchFamily="2" charset="77"/>
      <p:regular r:id="rId32"/>
    </p:embeddedFont>
    <p:embeddedFont>
      <p:font typeface="Poppins" pitchFamily="2" charset="77"/>
      <p:regular r:id="rId33"/>
      <p:bold r:id="rId34"/>
      <p:italic r:id="rId35"/>
      <p:boldItalic r:id="rId36"/>
    </p:embeddedFont>
    <p:embeddedFont>
      <p:font typeface="Poppins Light" panose="020B0604020202020204"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587" autoAdjust="0"/>
  </p:normalViewPr>
  <p:slideViewPr>
    <p:cSldViewPr>
      <p:cViewPr varScale="1">
        <p:scale>
          <a:sx n="77" d="100"/>
          <a:sy n="77" d="100"/>
        </p:scale>
        <p:origin x="5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sv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hyperlink" Target="https://peru.klik.ch/en" TargetMode="Externa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image" Target="../media/image3.svg"/><Relationship Id="rId12"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8.jpe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CH"/>
          </a:p>
        </p:txBody>
      </p:sp>
      <p:sp>
        <p:nvSpPr>
          <p:cNvPr id="3" name="AutoShape 3"/>
          <p:cNvSpPr/>
          <p:nvPr/>
        </p:nvSpPr>
        <p:spPr>
          <a:xfrm>
            <a:off x="1028777" y="5333540"/>
            <a:ext cx="13805186" cy="0"/>
          </a:xfrm>
          <a:prstGeom prst="line">
            <a:avLst/>
          </a:prstGeom>
          <a:ln w="47625" cap="flat">
            <a:solidFill>
              <a:srgbClr val="FFFFFF"/>
            </a:solidFill>
            <a:prstDash val="solid"/>
            <a:headEnd type="none" w="sm" len="sm"/>
            <a:tailEnd type="none" w="sm" len="sm"/>
          </a:ln>
        </p:spPr>
        <p:txBody>
          <a:bodyPr/>
          <a:lstStyle/>
          <a:p>
            <a:endParaRPr lang="en-CH"/>
          </a:p>
        </p:txBody>
      </p:sp>
      <p:sp>
        <p:nvSpPr>
          <p:cNvPr id="4" name="Freeform 4"/>
          <p:cNvSpPr/>
          <p:nvPr/>
        </p:nvSpPr>
        <p:spPr>
          <a:xfrm>
            <a:off x="609060" y="263847"/>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5" name="TextBox 5"/>
          <p:cNvSpPr txBox="1"/>
          <p:nvPr/>
        </p:nvSpPr>
        <p:spPr>
          <a:xfrm>
            <a:off x="354979" y="4226539"/>
            <a:ext cx="14933150" cy="1470025"/>
          </a:xfrm>
          <a:prstGeom prst="rect">
            <a:avLst/>
          </a:prstGeom>
        </p:spPr>
        <p:txBody>
          <a:bodyPr lIns="0" tIns="0" rIns="0" bIns="0" rtlCol="0" anchor="t">
            <a:spAutoFit/>
          </a:bodyPr>
          <a:lstStyle/>
          <a:p>
            <a:pPr algn="ctr">
              <a:lnSpc>
                <a:spcPts val="5599"/>
              </a:lnSpc>
            </a:pPr>
            <a:r>
              <a:rPr lang="en-US" sz="3999" b="1">
                <a:solidFill>
                  <a:srgbClr val="FFFFFF"/>
                </a:solidFill>
                <a:latin typeface="Calibri (MS) Bold"/>
                <a:ea typeface="Calibri (MS) Bold"/>
                <a:cs typeface="Calibri (MS) Bold"/>
                <a:sym typeface="Calibri (MS) Bold"/>
              </a:rPr>
              <a:t>Programa de Electromovilidad para Perú </a:t>
            </a:r>
          </a:p>
          <a:p>
            <a:pPr algn="ctr">
              <a:lnSpc>
                <a:spcPts val="5599"/>
              </a:lnSpc>
            </a:pPr>
            <a:endParaRPr lang="en-US" sz="3999" b="1">
              <a:solidFill>
                <a:srgbClr val="FFFFFF"/>
              </a:solidFill>
              <a:latin typeface="Calibri (MS) Bold"/>
              <a:ea typeface="Calibri (MS) Bold"/>
              <a:cs typeface="Calibri (MS) Bold"/>
              <a:sym typeface="Calibri (MS) Bold"/>
            </a:endParaRPr>
          </a:p>
        </p:txBody>
      </p:sp>
      <p:sp>
        <p:nvSpPr>
          <p:cNvPr id="6" name="TextBox 6"/>
          <p:cNvSpPr txBox="1"/>
          <p:nvPr/>
        </p:nvSpPr>
        <p:spPr>
          <a:xfrm>
            <a:off x="13452302" y="9572483"/>
            <a:ext cx="4573712" cy="422275"/>
          </a:xfrm>
          <a:prstGeom prst="rect">
            <a:avLst/>
          </a:prstGeom>
        </p:spPr>
        <p:txBody>
          <a:bodyPr lIns="0" tIns="0" rIns="0" bIns="0" rtlCol="0" anchor="t">
            <a:spAutoFit/>
          </a:bodyPr>
          <a:lstStyle/>
          <a:p>
            <a:pPr algn="ctr">
              <a:lnSpc>
                <a:spcPts val="3499"/>
              </a:lnSpc>
            </a:pPr>
            <a:r>
              <a:rPr lang="en-US" sz="2499">
                <a:solidFill>
                  <a:srgbClr val="FFFFFF"/>
                </a:solidFill>
                <a:latin typeface="Canva Sans"/>
                <a:ea typeface="Canva Sans"/>
                <a:cs typeface="Canva Sans"/>
                <a:sym typeface="Canva Sans"/>
              </a:rPr>
              <a:t>https://grutterconsulting.com</a:t>
            </a:r>
          </a:p>
        </p:txBody>
      </p:sp>
      <p:sp>
        <p:nvSpPr>
          <p:cNvPr id="7" name="TextBox 7"/>
          <p:cNvSpPr txBox="1"/>
          <p:nvPr/>
        </p:nvSpPr>
        <p:spPr>
          <a:xfrm>
            <a:off x="1028700" y="5709613"/>
            <a:ext cx="13805263" cy="2174875"/>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latin typeface="Calibri (MS) Bold"/>
                <a:ea typeface="Calibri (MS) Bold"/>
                <a:cs typeface="Calibri (MS) Bold"/>
                <a:sym typeface="Calibri (MS) Bold"/>
              </a:rPr>
              <a:t>Acelerando la Electromovilidad en Uruguay a traves del mecanismo de mercado del articulo 6 del acuerdo de Paris (ITMOs)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355821" y="2014458"/>
            <a:ext cx="11821423" cy="6646089"/>
          </a:xfrm>
          <a:custGeom>
            <a:avLst/>
            <a:gdLst/>
            <a:ahLst/>
            <a:cxnLst/>
            <a:rect l="l" t="t" r="r" b="b"/>
            <a:pathLst>
              <a:path w="11821423" h="6646089">
                <a:moveTo>
                  <a:pt x="0" y="0"/>
                </a:moveTo>
                <a:lnTo>
                  <a:pt x="11821423" y="0"/>
                </a:lnTo>
                <a:lnTo>
                  <a:pt x="11821423" y="6646089"/>
                </a:lnTo>
                <a:lnTo>
                  <a:pt x="0" y="664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TextBox 8"/>
          <p:cNvSpPr txBox="1"/>
          <p:nvPr/>
        </p:nvSpPr>
        <p:spPr>
          <a:xfrm>
            <a:off x="1593338" y="1961435"/>
            <a:ext cx="10720660" cy="1218108"/>
          </a:xfrm>
          <a:prstGeom prst="rect">
            <a:avLst/>
          </a:prstGeom>
        </p:spPr>
        <p:txBody>
          <a:bodyPr lIns="0" tIns="0" rIns="0" bIns="0" rtlCol="0" anchor="t">
            <a:spAutoFit/>
          </a:bodyPr>
          <a:lstStyle/>
          <a:p>
            <a:pPr marL="0" lvl="0" indent="0" algn="l">
              <a:lnSpc>
                <a:spcPts val="8985"/>
              </a:lnSpc>
              <a:spcBef>
                <a:spcPct val="0"/>
              </a:spcBef>
            </a:pPr>
            <a:r>
              <a:rPr lang="en-US" sz="6417" spc="417">
                <a:solidFill>
                  <a:srgbClr val="FFFFFF"/>
                </a:solidFill>
                <a:latin typeface="Calibri (MS)"/>
                <a:ea typeface="Calibri (MS)"/>
                <a:cs typeface="Calibri (MS)"/>
                <a:sym typeface="Calibri (MS)"/>
              </a:rPr>
              <a:t>Camiones Eléctricos</a:t>
            </a:r>
          </a:p>
        </p:txBody>
      </p:sp>
      <p:sp>
        <p:nvSpPr>
          <p:cNvPr id="9" name="AutoShape 9"/>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sp>
        <p:nvSpPr>
          <p:cNvPr id="10" name="Freeform 10"/>
          <p:cNvSpPr/>
          <p:nvPr/>
        </p:nvSpPr>
        <p:spPr>
          <a:xfrm>
            <a:off x="1688650" y="4574731"/>
            <a:ext cx="3957758" cy="3957758"/>
          </a:xfrm>
          <a:custGeom>
            <a:avLst/>
            <a:gdLst/>
            <a:ahLst/>
            <a:cxnLst/>
            <a:rect l="l" t="t" r="r" b="b"/>
            <a:pathLst>
              <a:path w="3957758" h="3957758">
                <a:moveTo>
                  <a:pt x="0" y="0"/>
                </a:moveTo>
                <a:lnTo>
                  <a:pt x="3957758" y="0"/>
                </a:lnTo>
                <a:lnTo>
                  <a:pt x="3957758" y="3957758"/>
                </a:lnTo>
                <a:lnTo>
                  <a:pt x="0" y="3957758"/>
                </a:lnTo>
                <a:lnTo>
                  <a:pt x="0" y="0"/>
                </a:lnTo>
                <a:close/>
              </a:path>
            </a:pathLst>
          </a:custGeom>
          <a:blipFill>
            <a:blip r:embed="rId7"/>
            <a:stretch>
              <a:fillRect/>
            </a:stretch>
          </a:blipFill>
        </p:spPr>
        <p:txBody>
          <a:bodyPr/>
          <a:lstStyle/>
          <a:p>
            <a:endParaRPr lang="en-CH"/>
          </a:p>
        </p:txBody>
      </p:sp>
      <p:sp>
        <p:nvSpPr>
          <p:cNvPr id="11" name="TextBox 11"/>
          <p:cNvSpPr txBox="1"/>
          <p:nvPr/>
        </p:nvSpPr>
        <p:spPr>
          <a:xfrm>
            <a:off x="1593400" y="3704541"/>
            <a:ext cx="11583906" cy="528226"/>
          </a:xfrm>
          <a:prstGeom prst="rect">
            <a:avLst/>
          </a:prstGeom>
        </p:spPr>
        <p:txBody>
          <a:bodyPr lIns="0" tIns="0" rIns="0" bIns="0" rtlCol="0" anchor="t">
            <a:spAutoFit/>
          </a:bodyPr>
          <a:lstStyle/>
          <a:p>
            <a:pPr algn="l">
              <a:lnSpc>
                <a:spcPts val="3960"/>
              </a:lnSpc>
              <a:spcBef>
                <a:spcPct val="0"/>
              </a:spcBef>
            </a:pPr>
            <a:r>
              <a:rPr lang="en-US" sz="2828" spc="200">
                <a:solidFill>
                  <a:srgbClr val="FFFFFF"/>
                </a:solidFill>
                <a:latin typeface="Calibri (MS)"/>
                <a:ea typeface="Calibri (MS)"/>
                <a:cs typeface="Calibri (MS)"/>
                <a:sym typeface="Calibri (MS)"/>
              </a:rPr>
              <a:t>Camiones de reparto o de larga distancia (tráiler) de todo tamaño</a:t>
            </a:r>
          </a:p>
        </p:txBody>
      </p:sp>
      <p:sp>
        <p:nvSpPr>
          <p:cNvPr id="12" name="TextBox 12"/>
          <p:cNvSpPr txBox="1"/>
          <p:nvPr/>
        </p:nvSpPr>
        <p:spPr>
          <a:xfrm>
            <a:off x="6779883" y="5402565"/>
            <a:ext cx="5778701" cy="7359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Gracias a los créditos de carbono, cada camion de reparto le puede generar hasta 2,000 USD por año o bien 20,000 USD durante toda su vida útil. </a:t>
            </a:r>
          </a:p>
        </p:txBody>
      </p:sp>
      <p:sp>
        <p:nvSpPr>
          <p:cNvPr id="13" name="TextBox 13"/>
          <p:cNvSpPr txBox="1"/>
          <p:nvPr/>
        </p:nvSpPr>
        <p:spPr>
          <a:xfrm>
            <a:off x="6779883" y="7310105"/>
            <a:ext cx="5677989" cy="48831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Por una flota de 200 camiones de distinto tamaño, podría obtener hasta 4 MUSD de ingresos adicionales sin incurrir en ningún costo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355821" y="2014458"/>
            <a:ext cx="11821423" cy="6646089"/>
          </a:xfrm>
          <a:custGeom>
            <a:avLst/>
            <a:gdLst/>
            <a:ahLst/>
            <a:cxnLst/>
            <a:rect l="l" t="t" r="r" b="b"/>
            <a:pathLst>
              <a:path w="11821423" h="6646089">
                <a:moveTo>
                  <a:pt x="0" y="0"/>
                </a:moveTo>
                <a:lnTo>
                  <a:pt x="11821423" y="0"/>
                </a:lnTo>
                <a:lnTo>
                  <a:pt x="11821423" y="6646089"/>
                </a:lnTo>
                <a:lnTo>
                  <a:pt x="0" y="664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AutoShape 8"/>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sp>
        <p:nvSpPr>
          <p:cNvPr id="9" name="Freeform 9"/>
          <p:cNvSpPr/>
          <p:nvPr/>
        </p:nvSpPr>
        <p:spPr>
          <a:xfrm>
            <a:off x="1593338" y="5865182"/>
            <a:ext cx="2233622" cy="1496527"/>
          </a:xfrm>
          <a:custGeom>
            <a:avLst/>
            <a:gdLst/>
            <a:ahLst/>
            <a:cxnLst/>
            <a:rect l="l" t="t" r="r" b="b"/>
            <a:pathLst>
              <a:path w="2233622" h="1496527">
                <a:moveTo>
                  <a:pt x="0" y="0"/>
                </a:moveTo>
                <a:lnTo>
                  <a:pt x="2233622" y="0"/>
                </a:lnTo>
                <a:lnTo>
                  <a:pt x="2233622" y="1496526"/>
                </a:lnTo>
                <a:lnTo>
                  <a:pt x="0" y="1496526"/>
                </a:lnTo>
                <a:lnTo>
                  <a:pt x="0" y="0"/>
                </a:lnTo>
                <a:close/>
              </a:path>
            </a:pathLst>
          </a:custGeom>
          <a:blipFill>
            <a:blip r:embed="rId7"/>
            <a:stretch>
              <a:fillRect/>
            </a:stretch>
          </a:blipFill>
        </p:spPr>
        <p:txBody>
          <a:bodyPr/>
          <a:lstStyle/>
          <a:p>
            <a:endParaRPr lang="en-CH"/>
          </a:p>
        </p:txBody>
      </p:sp>
      <p:sp>
        <p:nvSpPr>
          <p:cNvPr id="10" name="Freeform 10"/>
          <p:cNvSpPr/>
          <p:nvPr/>
        </p:nvSpPr>
        <p:spPr>
          <a:xfrm>
            <a:off x="3917510" y="5865182"/>
            <a:ext cx="2246194" cy="1496527"/>
          </a:xfrm>
          <a:custGeom>
            <a:avLst/>
            <a:gdLst/>
            <a:ahLst/>
            <a:cxnLst/>
            <a:rect l="l" t="t" r="r" b="b"/>
            <a:pathLst>
              <a:path w="2246194" h="1496527">
                <a:moveTo>
                  <a:pt x="0" y="0"/>
                </a:moveTo>
                <a:lnTo>
                  <a:pt x="2246194" y="0"/>
                </a:lnTo>
                <a:lnTo>
                  <a:pt x="2246194" y="1496526"/>
                </a:lnTo>
                <a:lnTo>
                  <a:pt x="0" y="1496526"/>
                </a:lnTo>
                <a:lnTo>
                  <a:pt x="0" y="0"/>
                </a:lnTo>
                <a:close/>
              </a:path>
            </a:pathLst>
          </a:custGeom>
          <a:blipFill>
            <a:blip r:embed="rId8"/>
            <a:stretch>
              <a:fillRect/>
            </a:stretch>
          </a:blipFill>
        </p:spPr>
        <p:txBody>
          <a:bodyPr/>
          <a:lstStyle/>
          <a:p>
            <a:endParaRPr lang="en-CH"/>
          </a:p>
        </p:txBody>
      </p:sp>
      <p:sp>
        <p:nvSpPr>
          <p:cNvPr id="11" name="Freeform 11"/>
          <p:cNvSpPr/>
          <p:nvPr/>
        </p:nvSpPr>
        <p:spPr>
          <a:xfrm>
            <a:off x="3037332" y="7568550"/>
            <a:ext cx="1579255" cy="1058101"/>
          </a:xfrm>
          <a:custGeom>
            <a:avLst/>
            <a:gdLst/>
            <a:ahLst/>
            <a:cxnLst/>
            <a:rect l="l" t="t" r="r" b="b"/>
            <a:pathLst>
              <a:path w="1579255" h="1058101">
                <a:moveTo>
                  <a:pt x="0" y="0"/>
                </a:moveTo>
                <a:lnTo>
                  <a:pt x="1579255" y="0"/>
                </a:lnTo>
                <a:lnTo>
                  <a:pt x="1579255" y="1058101"/>
                </a:lnTo>
                <a:lnTo>
                  <a:pt x="0" y="1058101"/>
                </a:lnTo>
                <a:lnTo>
                  <a:pt x="0" y="0"/>
                </a:lnTo>
                <a:close/>
              </a:path>
            </a:pathLst>
          </a:custGeom>
          <a:blipFill>
            <a:blip r:embed="rId9"/>
            <a:stretch>
              <a:fillRect/>
            </a:stretch>
          </a:blipFill>
        </p:spPr>
        <p:txBody>
          <a:bodyPr/>
          <a:lstStyle/>
          <a:p>
            <a:endParaRPr lang="en-CH"/>
          </a:p>
        </p:txBody>
      </p:sp>
      <p:sp>
        <p:nvSpPr>
          <p:cNvPr id="12" name="TextBox 12"/>
          <p:cNvSpPr txBox="1"/>
          <p:nvPr/>
        </p:nvSpPr>
        <p:spPr>
          <a:xfrm>
            <a:off x="1593338" y="2056685"/>
            <a:ext cx="10720660" cy="748207"/>
          </a:xfrm>
          <a:prstGeom prst="rect">
            <a:avLst/>
          </a:prstGeom>
        </p:spPr>
        <p:txBody>
          <a:bodyPr lIns="0" tIns="0" rIns="0" bIns="0" rtlCol="0" anchor="t">
            <a:spAutoFit/>
          </a:bodyPr>
          <a:lstStyle/>
          <a:p>
            <a:pPr marL="0" lvl="0" indent="0" algn="l">
              <a:lnSpc>
                <a:spcPts val="5485"/>
              </a:lnSpc>
              <a:spcBef>
                <a:spcPct val="0"/>
              </a:spcBef>
            </a:pPr>
            <a:r>
              <a:rPr lang="en-US" sz="3918" spc="254">
                <a:solidFill>
                  <a:srgbClr val="FFFFFF"/>
                </a:solidFill>
                <a:latin typeface="Calibri (MS)"/>
                <a:ea typeface="Calibri (MS)"/>
                <a:cs typeface="Calibri (MS)"/>
                <a:sym typeface="Calibri (MS)"/>
              </a:rPr>
              <a:t>Vehículos Eléctricos para Compañías Mineras</a:t>
            </a:r>
          </a:p>
        </p:txBody>
      </p:sp>
      <p:sp>
        <p:nvSpPr>
          <p:cNvPr id="13" name="TextBox 13"/>
          <p:cNvSpPr txBox="1"/>
          <p:nvPr/>
        </p:nvSpPr>
        <p:spPr>
          <a:xfrm>
            <a:off x="1593400" y="3498630"/>
            <a:ext cx="11583906" cy="2014126"/>
          </a:xfrm>
          <a:prstGeom prst="rect">
            <a:avLst/>
          </a:prstGeom>
        </p:spPr>
        <p:txBody>
          <a:bodyPr lIns="0" tIns="0" rIns="0" bIns="0" rtlCol="0" anchor="t">
            <a:spAutoFit/>
          </a:bodyPr>
          <a:lstStyle/>
          <a:p>
            <a:pPr algn="l">
              <a:lnSpc>
                <a:spcPts val="3960"/>
              </a:lnSpc>
            </a:pPr>
            <a:r>
              <a:rPr lang="en-US" sz="2828" spc="200">
                <a:solidFill>
                  <a:srgbClr val="FFFFFF"/>
                </a:solidFill>
                <a:latin typeface="Calibri (MS)"/>
                <a:ea typeface="Calibri (MS)"/>
                <a:cs typeface="Calibri (MS)"/>
                <a:sym typeface="Calibri (MS)"/>
              </a:rPr>
              <a:t>Vehículos que califican para entrar al sistema</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Buses para el transporte de personal </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Camiones, volquetas, maquinaria móvil</a:t>
            </a:r>
          </a:p>
          <a:p>
            <a:pPr marL="610713" lvl="1" indent="-305357" algn="l">
              <a:lnSpc>
                <a:spcPts val="3960"/>
              </a:lnSpc>
              <a:spcBef>
                <a:spcPct val="0"/>
              </a:spcBef>
              <a:buFont typeface="Arial"/>
              <a:buChar char="•"/>
            </a:pPr>
            <a:r>
              <a:rPr lang="en-US" sz="2828" spc="200">
                <a:solidFill>
                  <a:srgbClr val="FFFFFF"/>
                </a:solidFill>
                <a:latin typeface="Calibri (MS)"/>
                <a:ea typeface="Calibri (MS)"/>
                <a:cs typeface="Calibri (MS)"/>
                <a:sym typeface="Calibri (MS)"/>
              </a:rPr>
              <a:t>Camionetas (Pick-ups)</a:t>
            </a:r>
          </a:p>
        </p:txBody>
      </p:sp>
      <p:sp>
        <p:nvSpPr>
          <p:cNvPr id="14" name="TextBox 14"/>
          <p:cNvSpPr txBox="1"/>
          <p:nvPr/>
        </p:nvSpPr>
        <p:spPr>
          <a:xfrm>
            <a:off x="6779883" y="6043448"/>
            <a:ext cx="5778701" cy="48831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La cantidad de créditos de carbono y el pago dependen del tipo/tamaño del equipo y del uso que se le dé al mismo.</a:t>
            </a:r>
          </a:p>
        </p:txBody>
      </p:sp>
      <p:sp>
        <p:nvSpPr>
          <p:cNvPr id="15" name="TextBox 15"/>
          <p:cNvSpPr txBox="1"/>
          <p:nvPr/>
        </p:nvSpPr>
        <p:spPr>
          <a:xfrm>
            <a:off x="6779883" y="7303288"/>
            <a:ext cx="5677989" cy="48831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Todos los pagos por créditos de carbono se realizan sin que su empresa invierta 1 centavo y con cero riesgos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355821" y="2014458"/>
            <a:ext cx="11821423" cy="6646089"/>
          </a:xfrm>
          <a:custGeom>
            <a:avLst/>
            <a:gdLst/>
            <a:ahLst/>
            <a:cxnLst/>
            <a:rect l="l" t="t" r="r" b="b"/>
            <a:pathLst>
              <a:path w="11821423" h="6646089">
                <a:moveTo>
                  <a:pt x="0" y="0"/>
                </a:moveTo>
                <a:lnTo>
                  <a:pt x="11821423" y="0"/>
                </a:lnTo>
                <a:lnTo>
                  <a:pt x="11821423" y="6646089"/>
                </a:lnTo>
                <a:lnTo>
                  <a:pt x="0" y="664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AutoShape 8"/>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sp>
        <p:nvSpPr>
          <p:cNvPr id="9" name="Freeform 9"/>
          <p:cNvSpPr/>
          <p:nvPr/>
        </p:nvSpPr>
        <p:spPr>
          <a:xfrm>
            <a:off x="1593400" y="5971642"/>
            <a:ext cx="5076230" cy="2152321"/>
          </a:xfrm>
          <a:custGeom>
            <a:avLst/>
            <a:gdLst/>
            <a:ahLst/>
            <a:cxnLst/>
            <a:rect l="l" t="t" r="r" b="b"/>
            <a:pathLst>
              <a:path w="5076230" h="2152321">
                <a:moveTo>
                  <a:pt x="0" y="0"/>
                </a:moveTo>
                <a:lnTo>
                  <a:pt x="5076230" y="0"/>
                </a:lnTo>
                <a:lnTo>
                  <a:pt x="5076230" y="2152322"/>
                </a:lnTo>
                <a:lnTo>
                  <a:pt x="0" y="2152322"/>
                </a:lnTo>
                <a:lnTo>
                  <a:pt x="0" y="0"/>
                </a:lnTo>
                <a:close/>
              </a:path>
            </a:pathLst>
          </a:custGeom>
          <a:blipFill>
            <a:blip r:embed="rId7"/>
            <a:stretch>
              <a:fillRect/>
            </a:stretch>
          </a:blipFill>
        </p:spPr>
        <p:txBody>
          <a:bodyPr/>
          <a:lstStyle/>
          <a:p>
            <a:endParaRPr lang="en-CH"/>
          </a:p>
        </p:txBody>
      </p:sp>
      <p:sp>
        <p:nvSpPr>
          <p:cNvPr id="10" name="TextBox 10"/>
          <p:cNvSpPr txBox="1"/>
          <p:nvPr/>
        </p:nvSpPr>
        <p:spPr>
          <a:xfrm>
            <a:off x="1593338" y="1999535"/>
            <a:ext cx="10720660" cy="1000938"/>
          </a:xfrm>
          <a:prstGeom prst="rect">
            <a:avLst/>
          </a:prstGeom>
        </p:spPr>
        <p:txBody>
          <a:bodyPr lIns="0" tIns="0" rIns="0" bIns="0" rtlCol="0" anchor="t">
            <a:spAutoFit/>
          </a:bodyPr>
          <a:lstStyle/>
          <a:p>
            <a:pPr marL="0" lvl="0" indent="0" algn="l">
              <a:lnSpc>
                <a:spcPts val="7305"/>
              </a:lnSpc>
              <a:spcBef>
                <a:spcPct val="0"/>
              </a:spcBef>
            </a:pPr>
            <a:r>
              <a:rPr lang="en-US" sz="5218" spc="339">
                <a:solidFill>
                  <a:srgbClr val="FFFFFF"/>
                </a:solidFill>
                <a:latin typeface="Calibri (MS)"/>
                <a:ea typeface="Calibri (MS)"/>
                <a:cs typeface="Calibri (MS)"/>
                <a:sym typeface="Calibri (MS)"/>
              </a:rPr>
              <a:t>Motocicletas Eléctricas y Triciclos</a:t>
            </a:r>
          </a:p>
        </p:txBody>
      </p:sp>
      <p:sp>
        <p:nvSpPr>
          <p:cNvPr id="11" name="TextBox 11"/>
          <p:cNvSpPr txBox="1"/>
          <p:nvPr/>
        </p:nvSpPr>
        <p:spPr>
          <a:xfrm>
            <a:off x="1593400" y="3503117"/>
            <a:ext cx="11583906" cy="2014126"/>
          </a:xfrm>
          <a:prstGeom prst="rect">
            <a:avLst/>
          </a:prstGeom>
        </p:spPr>
        <p:txBody>
          <a:bodyPr lIns="0" tIns="0" rIns="0" bIns="0" rtlCol="0" anchor="t">
            <a:spAutoFit/>
          </a:bodyPr>
          <a:lstStyle/>
          <a:p>
            <a:pPr algn="l">
              <a:lnSpc>
                <a:spcPts val="3960"/>
              </a:lnSpc>
            </a:pPr>
            <a:r>
              <a:rPr lang="en-US" sz="2828" spc="200">
                <a:solidFill>
                  <a:srgbClr val="FFFFFF"/>
                </a:solidFill>
                <a:latin typeface="Calibri (MS)"/>
                <a:ea typeface="Calibri (MS)"/>
                <a:cs typeface="Calibri (MS)"/>
                <a:sym typeface="Calibri (MS)"/>
              </a:rPr>
              <a:t>Vehículos que califican para entrar al sistema</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Motocicletas o triciclos para servicio de transporte por aplicación o para alquiler</a:t>
            </a:r>
          </a:p>
          <a:p>
            <a:pPr marL="610713" lvl="1" indent="-305357" algn="l">
              <a:lnSpc>
                <a:spcPts val="3960"/>
              </a:lnSpc>
              <a:spcBef>
                <a:spcPct val="0"/>
              </a:spcBef>
              <a:buFont typeface="Arial"/>
              <a:buChar char="•"/>
            </a:pPr>
            <a:r>
              <a:rPr lang="en-US" sz="2828" spc="200">
                <a:solidFill>
                  <a:srgbClr val="FFFFFF"/>
                </a:solidFill>
                <a:latin typeface="Calibri (MS)"/>
                <a:ea typeface="Calibri (MS)"/>
                <a:cs typeface="Calibri (MS)"/>
                <a:sym typeface="Calibri (MS)"/>
              </a:rPr>
              <a:t>Motocicletas o triciclos para el reparto </a:t>
            </a:r>
          </a:p>
        </p:txBody>
      </p:sp>
      <p:sp>
        <p:nvSpPr>
          <p:cNvPr id="12" name="TextBox 12"/>
          <p:cNvSpPr txBox="1"/>
          <p:nvPr/>
        </p:nvSpPr>
        <p:spPr>
          <a:xfrm>
            <a:off x="6953668" y="6665533"/>
            <a:ext cx="5778701" cy="7359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Gracias a los créditos de carbono, una flota de 1,000 motocicletas eléctricas le puede generar hasta 50,000 USD o 500,000 por toda la vida útil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355821" y="2014458"/>
            <a:ext cx="11821423" cy="6646089"/>
          </a:xfrm>
          <a:custGeom>
            <a:avLst/>
            <a:gdLst/>
            <a:ahLst/>
            <a:cxnLst/>
            <a:rect l="l" t="t" r="r" b="b"/>
            <a:pathLst>
              <a:path w="11821423" h="6646089">
                <a:moveTo>
                  <a:pt x="0" y="0"/>
                </a:moveTo>
                <a:lnTo>
                  <a:pt x="11821423" y="0"/>
                </a:lnTo>
                <a:lnTo>
                  <a:pt x="11821423" y="6646089"/>
                </a:lnTo>
                <a:lnTo>
                  <a:pt x="0" y="664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AutoShape 8"/>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sp>
        <p:nvSpPr>
          <p:cNvPr id="9" name="Freeform 9"/>
          <p:cNvSpPr/>
          <p:nvPr/>
        </p:nvSpPr>
        <p:spPr>
          <a:xfrm>
            <a:off x="1593400" y="5583968"/>
            <a:ext cx="4174931" cy="2927670"/>
          </a:xfrm>
          <a:custGeom>
            <a:avLst/>
            <a:gdLst/>
            <a:ahLst/>
            <a:cxnLst/>
            <a:rect l="l" t="t" r="r" b="b"/>
            <a:pathLst>
              <a:path w="4174931" h="2927670">
                <a:moveTo>
                  <a:pt x="0" y="0"/>
                </a:moveTo>
                <a:lnTo>
                  <a:pt x="4174931" y="0"/>
                </a:lnTo>
                <a:lnTo>
                  <a:pt x="4174931" y="2927670"/>
                </a:lnTo>
                <a:lnTo>
                  <a:pt x="0" y="2927670"/>
                </a:lnTo>
                <a:lnTo>
                  <a:pt x="0" y="0"/>
                </a:lnTo>
                <a:close/>
              </a:path>
            </a:pathLst>
          </a:custGeom>
          <a:blipFill>
            <a:blip r:embed="rId7"/>
            <a:stretch>
              <a:fillRect/>
            </a:stretch>
          </a:blipFill>
        </p:spPr>
        <p:txBody>
          <a:bodyPr/>
          <a:lstStyle/>
          <a:p>
            <a:endParaRPr lang="en-CH"/>
          </a:p>
        </p:txBody>
      </p:sp>
      <p:sp>
        <p:nvSpPr>
          <p:cNvPr id="10" name="TextBox 10"/>
          <p:cNvSpPr txBox="1"/>
          <p:nvPr/>
        </p:nvSpPr>
        <p:spPr>
          <a:xfrm>
            <a:off x="1593338" y="1999535"/>
            <a:ext cx="11583968" cy="1000938"/>
          </a:xfrm>
          <a:prstGeom prst="rect">
            <a:avLst/>
          </a:prstGeom>
        </p:spPr>
        <p:txBody>
          <a:bodyPr lIns="0" tIns="0" rIns="0" bIns="0" rtlCol="0" anchor="t">
            <a:spAutoFit/>
          </a:bodyPr>
          <a:lstStyle/>
          <a:p>
            <a:pPr marL="0" lvl="0" indent="0" algn="l">
              <a:lnSpc>
                <a:spcPts val="7305"/>
              </a:lnSpc>
              <a:spcBef>
                <a:spcPct val="0"/>
              </a:spcBef>
            </a:pPr>
            <a:r>
              <a:rPr lang="en-US" sz="5218" spc="339">
                <a:solidFill>
                  <a:srgbClr val="FFFFFF"/>
                </a:solidFill>
                <a:latin typeface="Calibri (MS)"/>
                <a:ea typeface="Calibri (MS)"/>
                <a:cs typeface="Calibri (MS)"/>
                <a:sym typeface="Calibri (MS)"/>
              </a:rPr>
              <a:t>Infraestructura de Recarga Pública</a:t>
            </a:r>
          </a:p>
        </p:txBody>
      </p:sp>
      <p:sp>
        <p:nvSpPr>
          <p:cNvPr id="11" name="TextBox 11"/>
          <p:cNvSpPr txBox="1"/>
          <p:nvPr/>
        </p:nvSpPr>
        <p:spPr>
          <a:xfrm>
            <a:off x="1593400" y="3503117"/>
            <a:ext cx="11583906" cy="2509426"/>
          </a:xfrm>
          <a:prstGeom prst="rect">
            <a:avLst/>
          </a:prstGeom>
        </p:spPr>
        <p:txBody>
          <a:bodyPr lIns="0" tIns="0" rIns="0" bIns="0" rtlCol="0" anchor="t">
            <a:spAutoFit/>
          </a:bodyPr>
          <a:lstStyle/>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Cargadores públicos para automóviles de pasajeros de todos los niveles de potencia</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Medición de impacto basada en la electricidad vendida en los cargadores</a:t>
            </a:r>
          </a:p>
          <a:p>
            <a:pPr algn="l">
              <a:lnSpc>
                <a:spcPts val="3960"/>
              </a:lnSpc>
              <a:spcBef>
                <a:spcPct val="0"/>
              </a:spcBef>
            </a:pPr>
            <a:endParaRPr lang="en-US" sz="2828" spc="200">
              <a:solidFill>
                <a:srgbClr val="FFFFFF"/>
              </a:solidFill>
              <a:latin typeface="Calibri (MS)"/>
              <a:ea typeface="Calibri (MS)"/>
              <a:cs typeface="Calibri (MS)"/>
              <a:sym typeface="Calibri (MS)"/>
            </a:endParaRPr>
          </a:p>
        </p:txBody>
      </p:sp>
      <p:sp>
        <p:nvSpPr>
          <p:cNvPr id="12" name="TextBox 12"/>
          <p:cNvSpPr txBox="1"/>
          <p:nvPr/>
        </p:nvSpPr>
        <p:spPr>
          <a:xfrm>
            <a:off x="6536433" y="6665533"/>
            <a:ext cx="5778701" cy="735965"/>
          </a:xfrm>
          <a:prstGeom prst="rect">
            <a:avLst/>
          </a:prstGeom>
        </p:spPr>
        <p:txBody>
          <a:bodyPr lIns="0" tIns="0" rIns="0" bIns="0" rtlCol="0" anchor="t">
            <a:spAutoFit/>
          </a:bodyPr>
          <a:lstStyle/>
          <a:p>
            <a:pPr algn="l">
              <a:lnSpc>
                <a:spcPts val="1960"/>
              </a:lnSpc>
            </a:pPr>
            <a:r>
              <a:rPr lang="en-US" sz="1400">
                <a:solidFill>
                  <a:srgbClr val="FFFFFF"/>
                </a:solidFill>
                <a:latin typeface="Canva Sans"/>
                <a:ea typeface="Canva Sans"/>
                <a:cs typeface="Canva Sans"/>
                <a:sym typeface="Canva Sans"/>
              </a:rPr>
              <a:t>Gracias a los créditos de carbono, una red de 5,000 cargadores públicos le puede generar hasta 10 MUSD por año. </a:t>
            </a:r>
          </a:p>
          <a:p>
            <a:pPr algn="l">
              <a:lnSpc>
                <a:spcPts val="1960"/>
              </a:lnSpc>
              <a:spcBef>
                <a:spcPct val="0"/>
              </a:spcBef>
            </a:pPr>
            <a:endParaRPr lang="en-US" sz="1400">
              <a:solidFill>
                <a:srgbClr val="FFFFFF"/>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56683" y="1271316"/>
            <a:ext cx="13373571" cy="7518718"/>
          </a:xfrm>
          <a:custGeom>
            <a:avLst/>
            <a:gdLst/>
            <a:ahLst/>
            <a:cxnLst/>
            <a:rect l="l" t="t" r="r" b="b"/>
            <a:pathLst>
              <a:path w="13373571" h="7518718">
                <a:moveTo>
                  <a:pt x="0" y="0"/>
                </a:moveTo>
                <a:lnTo>
                  <a:pt x="13373570" y="0"/>
                </a:lnTo>
                <a:lnTo>
                  <a:pt x="13373570" y="7518717"/>
                </a:lnTo>
                <a:lnTo>
                  <a:pt x="0" y="75187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AutoShape 8"/>
          <p:cNvSpPr/>
          <p:nvPr/>
        </p:nvSpPr>
        <p:spPr>
          <a:xfrm flipV="1">
            <a:off x="1593338" y="2594121"/>
            <a:ext cx="10205722" cy="0"/>
          </a:xfrm>
          <a:prstGeom prst="line">
            <a:avLst/>
          </a:prstGeom>
          <a:ln w="47625" cap="flat">
            <a:solidFill>
              <a:srgbClr val="FFFFFF"/>
            </a:solidFill>
            <a:prstDash val="solid"/>
            <a:headEnd type="none" w="sm" len="sm"/>
            <a:tailEnd type="none" w="sm" len="sm"/>
          </a:ln>
        </p:spPr>
        <p:txBody>
          <a:bodyPr/>
          <a:lstStyle/>
          <a:p>
            <a:endParaRPr lang="en-CH"/>
          </a:p>
        </p:txBody>
      </p:sp>
      <p:sp>
        <p:nvSpPr>
          <p:cNvPr id="9" name="Freeform 9"/>
          <p:cNvSpPr/>
          <p:nvPr/>
        </p:nvSpPr>
        <p:spPr>
          <a:xfrm>
            <a:off x="902539" y="3093281"/>
            <a:ext cx="11301259" cy="5452857"/>
          </a:xfrm>
          <a:custGeom>
            <a:avLst/>
            <a:gdLst/>
            <a:ahLst/>
            <a:cxnLst/>
            <a:rect l="l" t="t" r="r" b="b"/>
            <a:pathLst>
              <a:path w="11301259" h="5452857">
                <a:moveTo>
                  <a:pt x="0" y="0"/>
                </a:moveTo>
                <a:lnTo>
                  <a:pt x="11301259" y="0"/>
                </a:lnTo>
                <a:lnTo>
                  <a:pt x="11301259" y="5452857"/>
                </a:lnTo>
                <a:lnTo>
                  <a:pt x="0" y="5452857"/>
                </a:lnTo>
                <a:lnTo>
                  <a:pt x="0" y="0"/>
                </a:lnTo>
                <a:close/>
              </a:path>
            </a:pathLst>
          </a:custGeom>
          <a:blipFill>
            <a:blip r:embed="rId7"/>
            <a:stretch>
              <a:fillRect/>
            </a:stretch>
          </a:blipFill>
        </p:spPr>
        <p:txBody>
          <a:bodyPr/>
          <a:lstStyle/>
          <a:p>
            <a:endParaRPr lang="en-CH"/>
          </a:p>
        </p:txBody>
      </p:sp>
      <p:sp>
        <p:nvSpPr>
          <p:cNvPr id="10" name="Freeform 10"/>
          <p:cNvSpPr/>
          <p:nvPr/>
        </p:nvSpPr>
        <p:spPr>
          <a:xfrm>
            <a:off x="12048279" y="3316947"/>
            <a:ext cx="1088557" cy="635445"/>
          </a:xfrm>
          <a:custGeom>
            <a:avLst/>
            <a:gdLst/>
            <a:ahLst/>
            <a:cxnLst/>
            <a:rect l="l" t="t" r="r" b="b"/>
            <a:pathLst>
              <a:path w="1088557" h="635445">
                <a:moveTo>
                  <a:pt x="0" y="0"/>
                </a:moveTo>
                <a:lnTo>
                  <a:pt x="1088558" y="0"/>
                </a:lnTo>
                <a:lnTo>
                  <a:pt x="1088558" y="635446"/>
                </a:lnTo>
                <a:lnTo>
                  <a:pt x="0" y="635446"/>
                </a:lnTo>
                <a:lnTo>
                  <a:pt x="0" y="0"/>
                </a:lnTo>
                <a:close/>
              </a:path>
            </a:pathLst>
          </a:custGeom>
          <a:blipFill>
            <a:blip r:embed="rId8"/>
            <a:stretch>
              <a:fillRect/>
            </a:stretch>
          </a:blipFill>
        </p:spPr>
        <p:txBody>
          <a:bodyPr/>
          <a:lstStyle/>
          <a:p>
            <a:endParaRPr lang="en-CH"/>
          </a:p>
        </p:txBody>
      </p:sp>
      <p:sp>
        <p:nvSpPr>
          <p:cNvPr id="11" name="Freeform 11"/>
          <p:cNvSpPr/>
          <p:nvPr/>
        </p:nvSpPr>
        <p:spPr>
          <a:xfrm>
            <a:off x="12048279" y="4797158"/>
            <a:ext cx="1039676" cy="692684"/>
          </a:xfrm>
          <a:custGeom>
            <a:avLst/>
            <a:gdLst/>
            <a:ahLst/>
            <a:cxnLst/>
            <a:rect l="l" t="t" r="r" b="b"/>
            <a:pathLst>
              <a:path w="1039676" h="692684">
                <a:moveTo>
                  <a:pt x="0" y="0"/>
                </a:moveTo>
                <a:lnTo>
                  <a:pt x="1039676" y="0"/>
                </a:lnTo>
                <a:lnTo>
                  <a:pt x="1039676" y="692684"/>
                </a:lnTo>
                <a:lnTo>
                  <a:pt x="0" y="692684"/>
                </a:lnTo>
                <a:lnTo>
                  <a:pt x="0" y="0"/>
                </a:lnTo>
                <a:close/>
              </a:path>
            </a:pathLst>
          </a:custGeom>
          <a:blipFill>
            <a:blip r:embed="rId9"/>
            <a:stretch>
              <a:fillRect/>
            </a:stretch>
          </a:blipFill>
        </p:spPr>
        <p:txBody>
          <a:bodyPr/>
          <a:lstStyle/>
          <a:p>
            <a:endParaRPr lang="en-CH"/>
          </a:p>
        </p:txBody>
      </p:sp>
      <p:sp>
        <p:nvSpPr>
          <p:cNvPr id="12" name="TextBox 12"/>
          <p:cNvSpPr txBox="1"/>
          <p:nvPr/>
        </p:nvSpPr>
        <p:spPr>
          <a:xfrm>
            <a:off x="1483138" y="1452613"/>
            <a:ext cx="10720660" cy="866317"/>
          </a:xfrm>
          <a:prstGeom prst="rect">
            <a:avLst/>
          </a:prstGeom>
        </p:spPr>
        <p:txBody>
          <a:bodyPr lIns="0" tIns="0" rIns="0" bIns="0" rtlCol="0" anchor="t">
            <a:spAutoFit/>
          </a:bodyPr>
          <a:lstStyle/>
          <a:p>
            <a:pPr marL="0" lvl="0" indent="0" algn="l">
              <a:lnSpc>
                <a:spcPts val="6325"/>
              </a:lnSpc>
              <a:spcBef>
                <a:spcPct val="0"/>
              </a:spcBef>
            </a:pPr>
            <a:r>
              <a:rPr lang="en-US" sz="4518" spc="293">
                <a:solidFill>
                  <a:srgbClr val="FFFFFF"/>
                </a:solidFill>
                <a:latin typeface="Calibri (MS)"/>
                <a:ea typeface="Calibri (MS)"/>
                <a:cs typeface="Calibri (MS)"/>
                <a:sym typeface="Calibri (MS)"/>
              </a:rPr>
              <a:t>¿Cómo Está Estructurado el Programa?</a:t>
            </a:r>
          </a:p>
        </p:txBody>
      </p:sp>
      <p:sp>
        <p:nvSpPr>
          <p:cNvPr id="13" name="TextBox 13"/>
          <p:cNvSpPr txBox="1"/>
          <p:nvPr/>
        </p:nvSpPr>
        <p:spPr>
          <a:xfrm>
            <a:off x="6688577" y="7030304"/>
            <a:ext cx="1231703" cy="349250"/>
          </a:xfrm>
          <a:prstGeom prst="rect">
            <a:avLst/>
          </a:prstGeom>
        </p:spPr>
        <p:txBody>
          <a:bodyPr lIns="0" tIns="0" rIns="0" bIns="0" rtlCol="0" anchor="t">
            <a:spAutoFit/>
          </a:bodyPr>
          <a:lstStyle/>
          <a:p>
            <a:pPr algn="ctr">
              <a:lnSpc>
                <a:spcPts val="2800"/>
              </a:lnSpc>
            </a:pPr>
            <a:r>
              <a:rPr lang="en-US" sz="2000">
                <a:solidFill>
                  <a:srgbClr val="FFFFFF"/>
                </a:solidFill>
                <a:latin typeface="Canva Sans"/>
                <a:ea typeface="Canva Sans"/>
                <a:cs typeface="Canva Sans"/>
                <a:sym typeface="Canva Sans"/>
              </a:rPr>
              <a:t>Contrato</a:t>
            </a:r>
          </a:p>
        </p:txBody>
      </p:sp>
      <p:sp>
        <p:nvSpPr>
          <p:cNvPr id="14" name="TextBox 14"/>
          <p:cNvSpPr txBox="1"/>
          <p:nvPr/>
        </p:nvSpPr>
        <p:spPr>
          <a:xfrm>
            <a:off x="9732851" y="5772084"/>
            <a:ext cx="1231703" cy="349250"/>
          </a:xfrm>
          <a:prstGeom prst="rect">
            <a:avLst/>
          </a:prstGeom>
        </p:spPr>
        <p:txBody>
          <a:bodyPr lIns="0" tIns="0" rIns="0" bIns="0" rtlCol="0" anchor="t">
            <a:spAutoFit/>
          </a:bodyPr>
          <a:lstStyle/>
          <a:p>
            <a:pPr algn="ctr">
              <a:lnSpc>
                <a:spcPts val="2800"/>
              </a:lnSpc>
            </a:pPr>
            <a:r>
              <a:rPr lang="en-US" sz="2000">
                <a:solidFill>
                  <a:srgbClr val="FFFFFF"/>
                </a:solidFill>
                <a:latin typeface="Canva Sans"/>
                <a:ea typeface="Canva Sans"/>
                <a:cs typeface="Canva Sans"/>
                <a:sym typeface="Canva Sans"/>
              </a:rPr>
              <a:t>Contrato</a:t>
            </a:r>
          </a:p>
        </p:txBody>
      </p:sp>
      <p:sp>
        <p:nvSpPr>
          <p:cNvPr id="15" name="TextBox 15"/>
          <p:cNvSpPr txBox="1"/>
          <p:nvPr/>
        </p:nvSpPr>
        <p:spPr>
          <a:xfrm>
            <a:off x="6227617" y="3288372"/>
            <a:ext cx="3375430" cy="297180"/>
          </a:xfrm>
          <a:prstGeom prst="rect">
            <a:avLst/>
          </a:prstGeom>
        </p:spPr>
        <p:txBody>
          <a:bodyPr lIns="0" tIns="0" rIns="0" bIns="0" rtlCol="0" anchor="t">
            <a:spAutoFit/>
          </a:bodyPr>
          <a:lstStyle/>
          <a:p>
            <a:pPr algn="ctr">
              <a:lnSpc>
                <a:spcPts val="2520"/>
              </a:lnSpc>
            </a:pPr>
            <a:r>
              <a:rPr lang="en-US" sz="1800">
                <a:solidFill>
                  <a:srgbClr val="FFFFFF"/>
                </a:solidFill>
                <a:latin typeface="Canva Sans"/>
                <a:ea typeface="Canva Sans"/>
                <a:cs typeface="Canva Sans"/>
                <a:sym typeface="Canva Sans"/>
              </a:rPr>
              <a:t>Pago por las compensaciones</a:t>
            </a:r>
          </a:p>
        </p:txBody>
      </p:sp>
      <p:sp>
        <p:nvSpPr>
          <p:cNvPr id="16" name="TextBox 16"/>
          <p:cNvSpPr txBox="1"/>
          <p:nvPr/>
        </p:nvSpPr>
        <p:spPr>
          <a:xfrm>
            <a:off x="6227617" y="3556977"/>
            <a:ext cx="2195661" cy="297180"/>
          </a:xfrm>
          <a:prstGeom prst="rect">
            <a:avLst/>
          </a:prstGeom>
        </p:spPr>
        <p:txBody>
          <a:bodyPr lIns="0" tIns="0" rIns="0" bIns="0" rtlCol="0" anchor="t">
            <a:spAutoFit/>
          </a:bodyPr>
          <a:lstStyle/>
          <a:p>
            <a:pPr algn="ctr">
              <a:lnSpc>
                <a:spcPts val="2520"/>
              </a:lnSpc>
            </a:pPr>
            <a:r>
              <a:rPr lang="en-US" sz="1800">
                <a:solidFill>
                  <a:srgbClr val="FFFFFF"/>
                </a:solidFill>
                <a:latin typeface="Canva Sans"/>
                <a:ea typeface="Canva Sans"/>
                <a:cs typeface="Canva Sans"/>
                <a:sym typeface="Canva Sans"/>
              </a:rPr>
              <a:t>Monitoreo de datos</a:t>
            </a:r>
          </a:p>
        </p:txBody>
      </p:sp>
      <p:sp>
        <p:nvSpPr>
          <p:cNvPr id="17" name="TextBox 17"/>
          <p:cNvSpPr txBox="1"/>
          <p:nvPr/>
        </p:nvSpPr>
        <p:spPr>
          <a:xfrm>
            <a:off x="6227617" y="3825582"/>
            <a:ext cx="2469022" cy="297180"/>
          </a:xfrm>
          <a:prstGeom prst="rect">
            <a:avLst/>
          </a:prstGeom>
        </p:spPr>
        <p:txBody>
          <a:bodyPr lIns="0" tIns="0" rIns="0" bIns="0" rtlCol="0" anchor="t">
            <a:spAutoFit/>
          </a:bodyPr>
          <a:lstStyle/>
          <a:p>
            <a:pPr algn="ctr">
              <a:lnSpc>
                <a:spcPts val="2520"/>
              </a:lnSpc>
            </a:pPr>
            <a:r>
              <a:rPr lang="en-US" sz="1800">
                <a:solidFill>
                  <a:srgbClr val="FFFFFF"/>
                </a:solidFill>
                <a:latin typeface="Canva Sans"/>
                <a:ea typeface="Canva Sans"/>
                <a:cs typeface="Canva Sans"/>
                <a:sym typeface="Canva Sans"/>
              </a:rPr>
              <a:t>Registro del programa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2"/>
            <a:stretch>
              <a:fillRect l="-12499" r="-47673"/>
            </a:stretch>
          </a:blipFill>
        </p:spPr>
        <p:txBody>
          <a:bodyPr/>
          <a:lstStyle/>
          <a:p>
            <a:endParaRPr lang="en-CH"/>
          </a:p>
        </p:txBody>
      </p:sp>
      <p:grpSp>
        <p:nvGrpSpPr>
          <p:cNvPr id="3" name="Group 3"/>
          <p:cNvGrpSpPr/>
          <p:nvPr/>
        </p:nvGrpSpPr>
        <p:grpSpPr>
          <a:xfrm>
            <a:off x="1241650" y="3189363"/>
            <a:ext cx="9355079" cy="1120924"/>
            <a:chOff x="0" y="0"/>
            <a:chExt cx="3177177" cy="380689"/>
          </a:xfrm>
        </p:grpSpPr>
        <p:sp>
          <p:nvSpPr>
            <p:cNvPr id="4" name="Freeform 4"/>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5" name="TextBox 5"/>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41650" y="4757961"/>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6326560"/>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41650" y="137226"/>
            <a:ext cx="11167824" cy="823772"/>
          </a:xfrm>
          <a:prstGeom prst="rect">
            <a:avLst/>
          </a:prstGeom>
        </p:spPr>
        <p:txBody>
          <a:bodyPr lIns="0" tIns="0" rIns="0" bIns="0" rtlCol="0" anchor="t">
            <a:spAutoFit/>
          </a:bodyPr>
          <a:lstStyle/>
          <a:p>
            <a:pPr marL="0" lvl="0" indent="0" algn="l">
              <a:lnSpc>
                <a:spcPts val="6045"/>
              </a:lnSpc>
              <a:spcBef>
                <a:spcPct val="0"/>
              </a:spcBef>
            </a:pPr>
            <a:r>
              <a:rPr lang="en-US" sz="4318" spc="280">
                <a:solidFill>
                  <a:srgbClr val="FFFFFF"/>
                </a:solidFill>
                <a:latin typeface="Calibri (MS)"/>
                <a:ea typeface="Calibri (MS)"/>
                <a:cs typeface="Calibri (MS)"/>
                <a:sym typeface="Calibri (MS)"/>
              </a:rPr>
              <a:t>¿Quiénes Pueden Participar?</a:t>
            </a:r>
          </a:p>
        </p:txBody>
      </p:sp>
      <p:sp>
        <p:nvSpPr>
          <p:cNvPr id="13" name="TextBox 13"/>
          <p:cNvSpPr txBox="1"/>
          <p:nvPr/>
        </p:nvSpPr>
        <p:spPr>
          <a:xfrm>
            <a:off x="1409461" y="3530832"/>
            <a:ext cx="7418551"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Propietarios u operadores de puntos de recarga</a:t>
            </a:r>
          </a:p>
        </p:txBody>
      </p:sp>
      <p:sp>
        <p:nvSpPr>
          <p:cNvPr id="14" name="TextBox 14"/>
          <p:cNvSpPr txBox="1"/>
          <p:nvPr/>
        </p:nvSpPr>
        <p:spPr>
          <a:xfrm>
            <a:off x="1409461" y="5099430"/>
            <a:ext cx="9184600"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Fabricantes, importadores y distribuidores de vehículos eléctricos</a:t>
            </a:r>
          </a:p>
        </p:txBody>
      </p:sp>
      <p:sp>
        <p:nvSpPr>
          <p:cNvPr id="15" name="TextBox 15"/>
          <p:cNvSpPr txBox="1"/>
          <p:nvPr/>
        </p:nvSpPr>
        <p:spPr>
          <a:xfrm>
            <a:off x="1412129" y="6501341"/>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Empresas de leasing o propietarios de activos de vehículos (por ejemplo, autobuses) prestados a operadores</a:t>
            </a:r>
          </a:p>
        </p:txBody>
      </p:sp>
      <p:sp>
        <p:nvSpPr>
          <p:cNvPr id="16" name="AutoShape 16"/>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grpSp>
        <p:nvGrpSpPr>
          <p:cNvPr id="17" name="Group 17"/>
          <p:cNvGrpSpPr/>
          <p:nvPr/>
        </p:nvGrpSpPr>
        <p:grpSpPr>
          <a:xfrm>
            <a:off x="1241650" y="7895158"/>
            <a:ext cx="9355079" cy="1120924"/>
            <a:chOff x="0" y="0"/>
            <a:chExt cx="3177177" cy="380689"/>
          </a:xfrm>
        </p:grpSpPr>
        <p:sp>
          <p:nvSpPr>
            <p:cNvPr id="18" name="Freeform 18"/>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9" name="TextBox 19"/>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406793" y="8069940"/>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Unicamente pueden participar vehículos a batería. No pueden ser incluidos vehículos híbridos, híbridos enchufables o vehículos a hídrogeno</a:t>
            </a:r>
          </a:p>
        </p:txBody>
      </p:sp>
      <p:sp>
        <p:nvSpPr>
          <p:cNvPr id="21" name="Freeform 21"/>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22" name="Group 22"/>
          <p:cNvGrpSpPr/>
          <p:nvPr/>
        </p:nvGrpSpPr>
        <p:grpSpPr>
          <a:xfrm>
            <a:off x="1238982" y="1644576"/>
            <a:ext cx="9355079" cy="1120924"/>
            <a:chOff x="0" y="0"/>
            <a:chExt cx="3177177" cy="380689"/>
          </a:xfrm>
        </p:grpSpPr>
        <p:sp>
          <p:nvSpPr>
            <p:cNvPr id="23" name="Freeform 2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24" name="TextBox 2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406793" y="1819358"/>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Operadores de flotas de vehículos eléctricos como autobuses, camiones, vehículos de reparto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2"/>
            <a:stretch>
              <a:fillRect l="-30113" r="-12499"/>
            </a:stretch>
          </a:blipFill>
        </p:spPr>
        <p:txBody>
          <a:bodyPr/>
          <a:lstStyle/>
          <a:p>
            <a:endParaRPr lang="en-CH"/>
          </a:p>
        </p:txBody>
      </p:sp>
      <p:grpSp>
        <p:nvGrpSpPr>
          <p:cNvPr id="3" name="Group 3"/>
          <p:cNvGrpSpPr/>
          <p:nvPr/>
        </p:nvGrpSpPr>
        <p:grpSpPr>
          <a:xfrm>
            <a:off x="1241650" y="2383298"/>
            <a:ext cx="9355079" cy="1120924"/>
            <a:chOff x="0" y="0"/>
            <a:chExt cx="3177177" cy="380689"/>
          </a:xfrm>
        </p:grpSpPr>
        <p:sp>
          <p:nvSpPr>
            <p:cNvPr id="4" name="Freeform 4"/>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5" name="TextBox 5"/>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41650" y="3951896"/>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5520495"/>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41650" y="7089094"/>
            <a:ext cx="9355079" cy="1120924"/>
            <a:chOff x="0" y="0"/>
            <a:chExt cx="3177177" cy="380689"/>
          </a:xfrm>
        </p:grpSpPr>
        <p:sp>
          <p:nvSpPr>
            <p:cNvPr id="13" name="Freeform 1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4" name="TextBox 1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16" name="AutoShape 16"/>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17" name="TextBox 17"/>
          <p:cNvSpPr txBox="1"/>
          <p:nvPr/>
        </p:nvSpPr>
        <p:spPr>
          <a:xfrm>
            <a:off x="1409461" y="2558079"/>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Claridad sobre los derechos de la reducción de emisiones en caso de que no es el propietario del activo</a:t>
            </a:r>
          </a:p>
        </p:txBody>
      </p:sp>
      <p:sp>
        <p:nvSpPr>
          <p:cNvPr id="18" name="TextBox 18"/>
          <p:cNvSpPr txBox="1"/>
          <p:nvPr/>
        </p:nvSpPr>
        <p:spPr>
          <a:xfrm>
            <a:off x="1241650" y="203901"/>
            <a:ext cx="11254149" cy="528496"/>
          </a:xfrm>
          <a:prstGeom prst="rect">
            <a:avLst/>
          </a:prstGeom>
        </p:spPr>
        <p:txBody>
          <a:bodyPr lIns="0" tIns="0" rIns="0" bIns="0" rtlCol="0" anchor="t">
            <a:spAutoFit/>
          </a:bodyPr>
          <a:lstStyle/>
          <a:p>
            <a:pPr marL="0" lvl="0" indent="0" algn="l">
              <a:lnSpc>
                <a:spcPts val="3945"/>
              </a:lnSpc>
              <a:spcBef>
                <a:spcPct val="0"/>
              </a:spcBef>
            </a:pPr>
            <a:r>
              <a:rPr lang="en-US" sz="2818" spc="183">
                <a:solidFill>
                  <a:srgbClr val="FFFFFF"/>
                </a:solidFill>
                <a:latin typeface="Calibri (MS)"/>
                <a:ea typeface="Calibri (MS)"/>
                <a:cs typeface="Calibri (MS)"/>
                <a:sym typeface="Calibri (MS)"/>
              </a:rPr>
              <a:t>¿Cuáles son los Requisitos para Participar?</a:t>
            </a:r>
          </a:p>
        </p:txBody>
      </p:sp>
      <p:sp>
        <p:nvSpPr>
          <p:cNvPr id="19" name="TextBox 19"/>
          <p:cNvSpPr txBox="1"/>
          <p:nvPr/>
        </p:nvSpPr>
        <p:spPr>
          <a:xfrm>
            <a:off x="1412129" y="4126678"/>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El consumo de electricidad de los puntos de carga y, para los vehículos, el kilometraje anual y la identificación del vehículo</a:t>
            </a:r>
          </a:p>
        </p:txBody>
      </p:sp>
      <p:sp>
        <p:nvSpPr>
          <p:cNvPr id="20" name="TextBox 20"/>
          <p:cNvSpPr txBox="1"/>
          <p:nvPr/>
        </p:nvSpPr>
        <p:spPr>
          <a:xfrm>
            <a:off x="1412129" y="5695277"/>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Solo pueden incluirse los vehículos/activos adquiridos después de la firma del contrato</a:t>
            </a:r>
          </a:p>
        </p:txBody>
      </p:sp>
      <p:sp>
        <p:nvSpPr>
          <p:cNvPr id="21" name="TextBox 21"/>
          <p:cNvSpPr txBox="1"/>
          <p:nvPr/>
        </p:nvSpPr>
        <p:spPr>
          <a:xfrm>
            <a:off x="1412129" y="7430563"/>
            <a:ext cx="7418551"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Firma del MOU con Grutter Consulting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sp>
        <p:nvSpPr>
          <p:cNvPr id="3" name="AutoShape 3"/>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4" name="Freeform 4"/>
          <p:cNvSpPr/>
          <p:nvPr/>
        </p:nvSpPr>
        <p:spPr>
          <a:xfrm>
            <a:off x="8654355" y="0"/>
            <a:ext cx="9804894" cy="10287000"/>
          </a:xfrm>
          <a:custGeom>
            <a:avLst/>
            <a:gdLst/>
            <a:ahLst/>
            <a:cxnLst/>
            <a:rect l="l" t="t" r="r" b="b"/>
            <a:pathLst>
              <a:path w="9804894" h="10287000">
                <a:moveTo>
                  <a:pt x="0" y="0"/>
                </a:moveTo>
                <a:lnTo>
                  <a:pt x="9804894" y="0"/>
                </a:lnTo>
                <a:lnTo>
                  <a:pt x="9804894" y="10287000"/>
                </a:lnTo>
                <a:lnTo>
                  <a:pt x="0" y="10287000"/>
                </a:lnTo>
                <a:lnTo>
                  <a:pt x="0" y="0"/>
                </a:lnTo>
                <a:close/>
              </a:path>
            </a:pathLst>
          </a:custGeom>
          <a:blipFill>
            <a:blip r:embed="rId4"/>
            <a:stretch>
              <a:fillRect l="-78532" t="-5495" r="-9065"/>
            </a:stretch>
          </a:blipFill>
        </p:spPr>
        <p:txBody>
          <a:bodyPr/>
          <a:lstStyle/>
          <a:p>
            <a:endParaRPr lang="en-CH"/>
          </a:p>
        </p:txBody>
      </p:sp>
      <p:sp>
        <p:nvSpPr>
          <p:cNvPr id="5" name="TextBox 5"/>
          <p:cNvSpPr txBox="1"/>
          <p:nvPr/>
        </p:nvSpPr>
        <p:spPr>
          <a:xfrm>
            <a:off x="1241650" y="127701"/>
            <a:ext cx="11254149" cy="866317"/>
          </a:xfrm>
          <a:prstGeom prst="rect">
            <a:avLst/>
          </a:prstGeom>
        </p:spPr>
        <p:txBody>
          <a:bodyPr lIns="0" tIns="0" rIns="0" bIns="0" rtlCol="0" anchor="t">
            <a:spAutoFit/>
          </a:bodyPr>
          <a:lstStyle/>
          <a:p>
            <a:pPr marL="0" lvl="0" indent="0" algn="l">
              <a:lnSpc>
                <a:spcPts val="6325"/>
              </a:lnSpc>
              <a:spcBef>
                <a:spcPct val="0"/>
              </a:spcBef>
            </a:pPr>
            <a:r>
              <a:rPr lang="en-US" sz="4518" spc="293">
                <a:solidFill>
                  <a:srgbClr val="FFFFFF"/>
                </a:solidFill>
                <a:latin typeface="Calibri (MS)"/>
                <a:ea typeface="Calibri (MS)"/>
                <a:cs typeface="Calibri (MS)"/>
                <a:sym typeface="Calibri (MS)"/>
              </a:rPr>
              <a:t>Pasos</a:t>
            </a:r>
          </a:p>
        </p:txBody>
      </p:sp>
      <p:grpSp>
        <p:nvGrpSpPr>
          <p:cNvPr id="6" name="Group 6"/>
          <p:cNvGrpSpPr/>
          <p:nvPr/>
        </p:nvGrpSpPr>
        <p:grpSpPr>
          <a:xfrm>
            <a:off x="1241650" y="2383298"/>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3951896"/>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41650" y="5520495"/>
            <a:ext cx="9355079" cy="1120924"/>
            <a:chOff x="0" y="0"/>
            <a:chExt cx="3177177" cy="380689"/>
          </a:xfrm>
        </p:grpSpPr>
        <p:sp>
          <p:nvSpPr>
            <p:cNvPr id="13" name="Freeform 1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4" name="TextBox 1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41650" y="7089094"/>
            <a:ext cx="9355079" cy="1120924"/>
            <a:chOff x="0" y="0"/>
            <a:chExt cx="3177177" cy="380689"/>
          </a:xfrm>
        </p:grpSpPr>
        <p:sp>
          <p:nvSpPr>
            <p:cNvPr id="16" name="Freeform 16"/>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7" name="TextBox 17"/>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12129" y="2499785"/>
            <a:ext cx="887949" cy="8879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21" name="TextBox 21"/>
          <p:cNvSpPr txBox="1"/>
          <p:nvPr/>
        </p:nvSpPr>
        <p:spPr>
          <a:xfrm>
            <a:off x="2517293" y="2396460"/>
            <a:ext cx="8079436" cy="1048220"/>
          </a:xfrm>
          <a:prstGeom prst="rect">
            <a:avLst/>
          </a:prstGeom>
        </p:spPr>
        <p:txBody>
          <a:bodyPr lIns="0" tIns="0" rIns="0" bIns="0" rtlCol="0" anchor="t">
            <a:spAutoFit/>
          </a:bodyPr>
          <a:lstStyle/>
          <a:p>
            <a:pPr algn="l">
              <a:lnSpc>
                <a:spcPts val="2074"/>
              </a:lnSpc>
            </a:pPr>
            <a:r>
              <a:rPr lang="en-US" sz="1481" spc="105">
                <a:solidFill>
                  <a:srgbClr val="191919"/>
                </a:solidFill>
                <a:latin typeface="Calibri (MS)"/>
                <a:ea typeface="Calibri (MS)"/>
                <a:cs typeface="Calibri (MS)"/>
                <a:sym typeface="Calibri (MS)"/>
              </a:rPr>
              <a:t>Grutter Consulting realiza una evaluación sobre la reducción de emisiones de carbono y los posibles beneficios financieros de las compensaciones de su proyecto </a:t>
            </a:r>
          </a:p>
          <a:p>
            <a:pPr marL="319854" lvl="1" indent="-159927" algn="l">
              <a:lnSpc>
                <a:spcPts val="2074"/>
              </a:lnSpc>
              <a:buFont typeface="Arial"/>
              <a:buChar char="•"/>
            </a:pPr>
            <a:r>
              <a:rPr lang="en-US" sz="1481" spc="105">
                <a:solidFill>
                  <a:srgbClr val="191919"/>
                </a:solidFill>
                <a:latin typeface="Calibri (MS)"/>
                <a:ea typeface="Calibri (MS)"/>
                <a:cs typeface="Calibri (MS)"/>
                <a:sym typeface="Calibri (MS)"/>
              </a:rPr>
              <a:t>Esto es gratuito y sin compromiso</a:t>
            </a:r>
          </a:p>
          <a:p>
            <a:pPr marL="319854" lvl="1" indent="-159927" algn="l">
              <a:lnSpc>
                <a:spcPts val="2074"/>
              </a:lnSpc>
              <a:spcBef>
                <a:spcPct val="0"/>
              </a:spcBef>
              <a:buFont typeface="Arial"/>
              <a:buChar char="•"/>
            </a:pPr>
            <a:r>
              <a:rPr lang="en-US" sz="1481" spc="105">
                <a:solidFill>
                  <a:srgbClr val="191919"/>
                </a:solidFill>
                <a:latin typeface="Calibri (MS)"/>
                <a:ea typeface="Calibri (MS)"/>
                <a:cs typeface="Calibri (MS)"/>
                <a:sym typeface="Calibri (MS)"/>
              </a:rPr>
              <a:t>Recibirá el resultado en 5 días laborables</a:t>
            </a:r>
          </a:p>
        </p:txBody>
      </p:sp>
      <p:sp>
        <p:nvSpPr>
          <p:cNvPr id="22" name="TextBox 22"/>
          <p:cNvSpPr txBox="1"/>
          <p:nvPr/>
        </p:nvSpPr>
        <p:spPr>
          <a:xfrm>
            <a:off x="1412129" y="2620227"/>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1</a:t>
            </a:r>
          </a:p>
        </p:txBody>
      </p:sp>
      <p:grpSp>
        <p:nvGrpSpPr>
          <p:cNvPr id="23" name="Group 23"/>
          <p:cNvGrpSpPr/>
          <p:nvPr/>
        </p:nvGrpSpPr>
        <p:grpSpPr>
          <a:xfrm>
            <a:off x="1412129" y="4068384"/>
            <a:ext cx="887949" cy="88794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26" name="TextBox 26"/>
          <p:cNvSpPr txBox="1"/>
          <p:nvPr/>
        </p:nvSpPr>
        <p:spPr>
          <a:xfrm>
            <a:off x="1412129" y="4188826"/>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2</a:t>
            </a:r>
          </a:p>
        </p:txBody>
      </p:sp>
      <p:sp>
        <p:nvSpPr>
          <p:cNvPr id="27" name="TextBox 27"/>
          <p:cNvSpPr txBox="1"/>
          <p:nvPr/>
        </p:nvSpPr>
        <p:spPr>
          <a:xfrm>
            <a:off x="2517293" y="4216848"/>
            <a:ext cx="8079436" cy="533870"/>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Le enviaremos el contrato; una vez firmado, usted se convierte en participante del programa</a:t>
            </a:r>
          </a:p>
        </p:txBody>
      </p:sp>
      <p:grpSp>
        <p:nvGrpSpPr>
          <p:cNvPr id="28" name="Group 28"/>
          <p:cNvGrpSpPr/>
          <p:nvPr/>
        </p:nvGrpSpPr>
        <p:grpSpPr>
          <a:xfrm>
            <a:off x="1412129" y="5636982"/>
            <a:ext cx="887949" cy="88794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31" name="TextBox 31"/>
          <p:cNvSpPr txBox="1"/>
          <p:nvPr/>
        </p:nvSpPr>
        <p:spPr>
          <a:xfrm>
            <a:off x="1412129" y="5757424"/>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3</a:t>
            </a:r>
          </a:p>
        </p:txBody>
      </p:sp>
      <p:sp>
        <p:nvSpPr>
          <p:cNvPr id="32" name="TextBox 32"/>
          <p:cNvSpPr txBox="1"/>
          <p:nvPr/>
        </p:nvSpPr>
        <p:spPr>
          <a:xfrm>
            <a:off x="2517293" y="5914034"/>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Usted nos envía la información de monitoreo</a:t>
            </a:r>
          </a:p>
        </p:txBody>
      </p:sp>
      <p:grpSp>
        <p:nvGrpSpPr>
          <p:cNvPr id="33" name="Group 33"/>
          <p:cNvGrpSpPr/>
          <p:nvPr/>
        </p:nvGrpSpPr>
        <p:grpSpPr>
          <a:xfrm>
            <a:off x="1412129" y="7205581"/>
            <a:ext cx="887949" cy="88794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36" name="TextBox 36"/>
          <p:cNvSpPr txBox="1"/>
          <p:nvPr/>
        </p:nvSpPr>
        <p:spPr>
          <a:xfrm>
            <a:off x="1412129" y="7326023"/>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4</a:t>
            </a:r>
          </a:p>
        </p:txBody>
      </p:sp>
      <p:sp>
        <p:nvSpPr>
          <p:cNvPr id="37" name="TextBox 37"/>
          <p:cNvSpPr txBox="1"/>
          <p:nvPr/>
        </p:nvSpPr>
        <p:spPr>
          <a:xfrm>
            <a:off x="2517293" y="7354045"/>
            <a:ext cx="8079436" cy="533870"/>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Grutter Consulting elabora los informes y le paga a usted lo que corresponde de los créditos de carbono </a:t>
            </a:r>
          </a:p>
        </p:txBody>
      </p:sp>
      <p:sp>
        <p:nvSpPr>
          <p:cNvPr id="38" name="Freeform 38"/>
          <p:cNvSpPr/>
          <p:nvPr/>
        </p:nvSpPr>
        <p:spPr>
          <a:xfrm>
            <a:off x="16081692" y="308676"/>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2"/>
            <a:stretch>
              <a:fillRect l="-30113" r="-12499"/>
            </a:stretch>
          </a:blipFill>
        </p:spPr>
        <p:txBody>
          <a:bodyPr/>
          <a:lstStyle/>
          <a:p>
            <a:endParaRPr lang="en-CH"/>
          </a:p>
        </p:txBody>
      </p:sp>
      <p:grpSp>
        <p:nvGrpSpPr>
          <p:cNvPr id="3" name="Group 3"/>
          <p:cNvGrpSpPr/>
          <p:nvPr/>
        </p:nvGrpSpPr>
        <p:grpSpPr>
          <a:xfrm>
            <a:off x="1241650" y="1658864"/>
            <a:ext cx="9355079" cy="873274"/>
            <a:chOff x="0" y="0"/>
            <a:chExt cx="3177177" cy="296582"/>
          </a:xfrm>
        </p:grpSpPr>
        <p:sp>
          <p:nvSpPr>
            <p:cNvPr id="4" name="Freeform 4"/>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5" name="TextBox 5"/>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7" name="AutoShape 7"/>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8" name="TextBox 8"/>
          <p:cNvSpPr txBox="1"/>
          <p:nvPr/>
        </p:nvSpPr>
        <p:spPr>
          <a:xfrm>
            <a:off x="1409461" y="1876508"/>
            <a:ext cx="9187268"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Contrato entre Grutter y su compañía </a:t>
            </a:r>
          </a:p>
        </p:txBody>
      </p:sp>
      <p:sp>
        <p:nvSpPr>
          <p:cNvPr id="9" name="TextBox 9"/>
          <p:cNvSpPr txBox="1"/>
          <p:nvPr/>
        </p:nvSpPr>
        <p:spPr>
          <a:xfrm>
            <a:off x="1241650" y="203901"/>
            <a:ext cx="11254149" cy="528496"/>
          </a:xfrm>
          <a:prstGeom prst="rect">
            <a:avLst/>
          </a:prstGeom>
        </p:spPr>
        <p:txBody>
          <a:bodyPr lIns="0" tIns="0" rIns="0" bIns="0" rtlCol="0" anchor="t">
            <a:spAutoFit/>
          </a:bodyPr>
          <a:lstStyle/>
          <a:p>
            <a:pPr marL="0" lvl="0" indent="0" algn="l">
              <a:lnSpc>
                <a:spcPts val="3945"/>
              </a:lnSpc>
              <a:spcBef>
                <a:spcPct val="0"/>
              </a:spcBef>
            </a:pPr>
            <a:r>
              <a:rPr lang="en-US" sz="2818" spc="183">
                <a:solidFill>
                  <a:srgbClr val="FFFFFF"/>
                </a:solidFill>
                <a:latin typeface="Calibri (MS)"/>
                <a:ea typeface="Calibri (MS)"/>
                <a:cs typeface="Calibri (MS)"/>
                <a:sym typeface="Calibri (MS)"/>
              </a:rPr>
              <a:t>Contratos y Responsabilidades</a:t>
            </a:r>
          </a:p>
        </p:txBody>
      </p:sp>
      <p:grpSp>
        <p:nvGrpSpPr>
          <p:cNvPr id="10" name="Group 10"/>
          <p:cNvGrpSpPr/>
          <p:nvPr/>
        </p:nvGrpSpPr>
        <p:grpSpPr>
          <a:xfrm>
            <a:off x="1241650" y="2847159"/>
            <a:ext cx="9355079" cy="873274"/>
            <a:chOff x="0" y="0"/>
            <a:chExt cx="3177177" cy="296582"/>
          </a:xfrm>
        </p:grpSpPr>
        <p:sp>
          <p:nvSpPr>
            <p:cNvPr id="11" name="Freeform 11"/>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2" name="TextBox 12"/>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41650" y="4158583"/>
            <a:ext cx="9355079" cy="873274"/>
            <a:chOff x="0" y="0"/>
            <a:chExt cx="3177177" cy="296582"/>
          </a:xfrm>
        </p:grpSpPr>
        <p:sp>
          <p:nvSpPr>
            <p:cNvPr id="14" name="Freeform 14"/>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5" name="TextBox 15"/>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41650" y="5470006"/>
            <a:ext cx="9355079" cy="873274"/>
            <a:chOff x="0" y="0"/>
            <a:chExt cx="3177177" cy="296582"/>
          </a:xfrm>
        </p:grpSpPr>
        <p:sp>
          <p:nvSpPr>
            <p:cNvPr id="17" name="Freeform 17"/>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8" name="TextBox 18"/>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241650" y="6781430"/>
            <a:ext cx="9355079" cy="873274"/>
            <a:chOff x="0" y="0"/>
            <a:chExt cx="3177177" cy="296582"/>
          </a:xfrm>
        </p:grpSpPr>
        <p:sp>
          <p:nvSpPr>
            <p:cNvPr id="20" name="Freeform 20"/>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21" name="TextBox 21"/>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241650" y="8092854"/>
            <a:ext cx="9355079" cy="873274"/>
            <a:chOff x="0" y="0"/>
            <a:chExt cx="3177177" cy="296582"/>
          </a:xfrm>
        </p:grpSpPr>
        <p:sp>
          <p:nvSpPr>
            <p:cNvPr id="23" name="Freeform 23"/>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24" name="TextBox 24"/>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41650" y="9280452"/>
            <a:ext cx="9355079" cy="873274"/>
            <a:chOff x="0" y="0"/>
            <a:chExt cx="3177177" cy="296582"/>
          </a:xfrm>
        </p:grpSpPr>
        <p:sp>
          <p:nvSpPr>
            <p:cNvPr id="26" name="Freeform 26"/>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27" name="TextBox 27"/>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409461" y="2901447"/>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Grutter Consulting es el propietario del programa y poseerá todos los créditos de compensación.</a:t>
            </a:r>
          </a:p>
        </p:txBody>
      </p:sp>
      <p:sp>
        <p:nvSpPr>
          <p:cNvPr id="29" name="TextBox 29"/>
          <p:cNvSpPr txBox="1"/>
          <p:nvPr/>
        </p:nvSpPr>
        <p:spPr>
          <a:xfrm>
            <a:off x="1409461" y="4215733"/>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Grutter Consulting paga todos los costos de desarrollo, tarifas de validación y verificación externa.</a:t>
            </a:r>
          </a:p>
        </p:txBody>
      </p:sp>
      <p:sp>
        <p:nvSpPr>
          <p:cNvPr id="30" name="TextBox 30"/>
          <p:cNvSpPr txBox="1"/>
          <p:nvPr/>
        </p:nvSpPr>
        <p:spPr>
          <a:xfrm>
            <a:off x="1409461" y="5527156"/>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Los costos de registro y los costos de ajuste correspondientes del país anfitrión se deducen de los ingresos brutos: su pago se basa en los ingresos NETOS.</a:t>
            </a:r>
          </a:p>
        </p:txBody>
      </p:sp>
      <p:sp>
        <p:nvSpPr>
          <p:cNvPr id="31" name="TextBox 31"/>
          <p:cNvSpPr txBox="1"/>
          <p:nvPr/>
        </p:nvSpPr>
        <p:spPr>
          <a:xfrm>
            <a:off x="1409461" y="6999074"/>
            <a:ext cx="9187268"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Grutter Consulting se lleva un porcentaje de los ingresos NETOS.</a:t>
            </a:r>
          </a:p>
        </p:txBody>
      </p:sp>
      <p:sp>
        <p:nvSpPr>
          <p:cNvPr id="32" name="TextBox 32"/>
          <p:cNvSpPr txBox="1"/>
          <p:nvPr/>
        </p:nvSpPr>
        <p:spPr>
          <a:xfrm>
            <a:off x="1409461" y="8310498"/>
            <a:ext cx="9187268"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En caso de pérdidas, estas son asumidas por Grutter Consulting.</a:t>
            </a:r>
          </a:p>
        </p:txBody>
      </p:sp>
      <p:sp>
        <p:nvSpPr>
          <p:cNvPr id="33" name="TextBox 33"/>
          <p:cNvSpPr txBox="1"/>
          <p:nvPr/>
        </p:nvSpPr>
        <p:spPr>
          <a:xfrm>
            <a:off x="1409461" y="9498096"/>
            <a:ext cx="9187268"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Cada participante paga los impuestos (nacionales) involucrados.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sp>
        <p:nvSpPr>
          <p:cNvPr id="3" name="AutoShape 3"/>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4" name="Freeform 4"/>
          <p:cNvSpPr/>
          <p:nvPr/>
        </p:nvSpPr>
        <p:spPr>
          <a:xfrm>
            <a:off x="8654355" y="-151069"/>
            <a:ext cx="9891219" cy="10438069"/>
          </a:xfrm>
          <a:custGeom>
            <a:avLst/>
            <a:gdLst/>
            <a:ahLst/>
            <a:cxnLst/>
            <a:rect l="l" t="t" r="r" b="b"/>
            <a:pathLst>
              <a:path w="9891219" h="10438069">
                <a:moveTo>
                  <a:pt x="0" y="0"/>
                </a:moveTo>
                <a:lnTo>
                  <a:pt x="9891218" y="0"/>
                </a:lnTo>
                <a:lnTo>
                  <a:pt x="9891218" y="10438069"/>
                </a:lnTo>
                <a:lnTo>
                  <a:pt x="0" y="10438069"/>
                </a:lnTo>
                <a:lnTo>
                  <a:pt x="0" y="0"/>
                </a:lnTo>
                <a:close/>
              </a:path>
            </a:pathLst>
          </a:custGeom>
          <a:blipFill>
            <a:blip r:embed="rId4"/>
            <a:stretch>
              <a:fillRect l="-77078" t="-4801" r="-10372"/>
            </a:stretch>
          </a:blipFill>
        </p:spPr>
        <p:txBody>
          <a:bodyPr/>
          <a:lstStyle/>
          <a:p>
            <a:endParaRPr lang="en-CH"/>
          </a:p>
        </p:txBody>
      </p:sp>
      <p:sp>
        <p:nvSpPr>
          <p:cNvPr id="5" name="TextBox 5"/>
          <p:cNvSpPr txBox="1"/>
          <p:nvPr/>
        </p:nvSpPr>
        <p:spPr>
          <a:xfrm>
            <a:off x="1241650" y="203901"/>
            <a:ext cx="11254149" cy="528496"/>
          </a:xfrm>
          <a:prstGeom prst="rect">
            <a:avLst/>
          </a:prstGeom>
        </p:spPr>
        <p:txBody>
          <a:bodyPr lIns="0" tIns="0" rIns="0" bIns="0" rtlCol="0" anchor="t">
            <a:spAutoFit/>
          </a:bodyPr>
          <a:lstStyle/>
          <a:p>
            <a:pPr marL="0" lvl="0" indent="0" algn="l">
              <a:lnSpc>
                <a:spcPts val="3945"/>
              </a:lnSpc>
              <a:spcBef>
                <a:spcPct val="0"/>
              </a:spcBef>
            </a:pPr>
            <a:r>
              <a:rPr lang="en-US" sz="2818" spc="183">
                <a:solidFill>
                  <a:srgbClr val="FFFFFF"/>
                </a:solidFill>
                <a:latin typeface="Calibri (MS)"/>
                <a:ea typeface="Calibri (MS)"/>
                <a:cs typeface="Calibri (MS)"/>
                <a:sym typeface="Calibri (MS)"/>
              </a:rPr>
              <a:t>Nuestra Experiencia</a:t>
            </a:r>
          </a:p>
        </p:txBody>
      </p:sp>
      <p:grpSp>
        <p:nvGrpSpPr>
          <p:cNvPr id="6" name="Group 6"/>
          <p:cNvGrpSpPr/>
          <p:nvPr/>
        </p:nvGrpSpPr>
        <p:grpSpPr>
          <a:xfrm>
            <a:off x="1241650" y="1951037"/>
            <a:ext cx="9355079" cy="873274"/>
            <a:chOff x="0" y="0"/>
            <a:chExt cx="3177177" cy="296582"/>
          </a:xfrm>
        </p:grpSpPr>
        <p:sp>
          <p:nvSpPr>
            <p:cNvPr id="7" name="Freeform 7"/>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409461" y="2006021"/>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Más de 150 proyectos de transporte registrados con créditos de carbono: tenemos más del 50% de la cuota de mercado mundial</a:t>
            </a:r>
          </a:p>
        </p:txBody>
      </p:sp>
      <p:grpSp>
        <p:nvGrpSpPr>
          <p:cNvPr id="10" name="Group 10"/>
          <p:cNvGrpSpPr/>
          <p:nvPr/>
        </p:nvGrpSpPr>
        <p:grpSpPr>
          <a:xfrm>
            <a:off x="1241650" y="3139332"/>
            <a:ext cx="9355079" cy="873274"/>
            <a:chOff x="0" y="0"/>
            <a:chExt cx="3177177" cy="296582"/>
          </a:xfrm>
        </p:grpSpPr>
        <p:sp>
          <p:nvSpPr>
            <p:cNvPr id="11" name="Freeform 11"/>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2" name="TextBox 12"/>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41650" y="4450756"/>
            <a:ext cx="9355079" cy="873274"/>
            <a:chOff x="0" y="0"/>
            <a:chExt cx="3177177" cy="296582"/>
          </a:xfrm>
        </p:grpSpPr>
        <p:sp>
          <p:nvSpPr>
            <p:cNvPr id="14" name="Freeform 14"/>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5" name="TextBox 15"/>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41650" y="5762179"/>
            <a:ext cx="9355079" cy="873274"/>
            <a:chOff x="0" y="0"/>
            <a:chExt cx="3177177" cy="296582"/>
          </a:xfrm>
        </p:grpSpPr>
        <p:sp>
          <p:nvSpPr>
            <p:cNvPr id="17" name="Freeform 17"/>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18" name="TextBox 18"/>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241650" y="7073603"/>
            <a:ext cx="9355079" cy="873274"/>
            <a:chOff x="0" y="0"/>
            <a:chExt cx="3177177" cy="296582"/>
          </a:xfrm>
        </p:grpSpPr>
        <p:sp>
          <p:nvSpPr>
            <p:cNvPr id="20" name="Freeform 20"/>
            <p:cNvSpPr/>
            <p:nvPr/>
          </p:nvSpPr>
          <p:spPr>
            <a:xfrm>
              <a:off x="0" y="0"/>
              <a:ext cx="3177177" cy="296582"/>
            </a:xfrm>
            <a:custGeom>
              <a:avLst/>
              <a:gdLst/>
              <a:ahLst/>
              <a:cxnLst/>
              <a:rect l="l" t="t" r="r" b="b"/>
              <a:pathLst>
                <a:path w="3177177" h="296582">
                  <a:moveTo>
                    <a:pt x="9103" y="0"/>
                  </a:moveTo>
                  <a:lnTo>
                    <a:pt x="3168074" y="0"/>
                  </a:lnTo>
                  <a:cubicBezTo>
                    <a:pt x="3170488" y="0"/>
                    <a:pt x="3172804" y="959"/>
                    <a:pt x="3174511" y="2666"/>
                  </a:cubicBezTo>
                  <a:cubicBezTo>
                    <a:pt x="3176218" y="4373"/>
                    <a:pt x="3177177" y="6689"/>
                    <a:pt x="3177177" y="9103"/>
                  </a:cubicBezTo>
                  <a:lnTo>
                    <a:pt x="3177177" y="287478"/>
                  </a:lnTo>
                  <a:cubicBezTo>
                    <a:pt x="3177177" y="292506"/>
                    <a:pt x="3173101" y="296582"/>
                    <a:pt x="3168074" y="296582"/>
                  </a:cubicBezTo>
                  <a:lnTo>
                    <a:pt x="9103" y="296582"/>
                  </a:lnTo>
                  <a:cubicBezTo>
                    <a:pt x="4076" y="296582"/>
                    <a:pt x="0" y="292506"/>
                    <a:pt x="0" y="287478"/>
                  </a:cubicBezTo>
                  <a:lnTo>
                    <a:pt x="0" y="9103"/>
                  </a:lnTo>
                  <a:cubicBezTo>
                    <a:pt x="0" y="4076"/>
                    <a:pt x="4076" y="0"/>
                    <a:pt x="9103" y="0"/>
                  </a:cubicBezTo>
                  <a:close/>
                </a:path>
              </a:pathLst>
            </a:custGeom>
            <a:solidFill>
              <a:srgbClr val="F2F4F5"/>
            </a:solidFill>
          </p:spPr>
          <p:txBody>
            <a:bodyPr/>
            <a:lstStyle/>
            <a:p>
              <a:endParaRPr lang="en-CH"/>
            </a:p>
          </p:txBody>
        </p:sp>
        <p:sp>
          <p:nvSpPr>
            <p:cNvPr id="21" name="TextBox 21"/>
            <p:cNvSpPr txBox="1"/>
            <p:nvPr/>
          </p:nvSpPr>
          <p:spPr>
            <a:xfrm>
              <a:off x="0" y="-38100"/>
              <a:ext cx="3177177" cy="33468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241650" y="8385026"/>
            <a:ext cx="9355079" cy="993140"/>
            <a:chOff x="0" y="0"/>
            <a:chExt cx="3177177" cy="337291"/>
          </a:xfrm>
        </p:grpSpPr>
        <p:sp>
          <p:nvSpPr>
            <p:cNvPr id="23" name="Freeform 23"/>
            <p:cNvSpPr/>
            <p:nvPr/>
          </p:nvSpPr>
          <p:spPr>
            <a:xfrm>
              <a:off x="0" y="0"/>
              <a:ext cx="3177177" cy="337291"/>
            </a:xfrm>
            <a:custGeom>
              <a:avLst/>
              <a:gdLst/>
              <a:ahLst/>
              <a:cxnLst/>
              <a:rect l="l" t="t" r="r" b="b"/>
              <a:pathLst>
                <a:path w="3177177" h="337291">
                  <a:moveTo>
                    <a:pt x="9103" y="0"/>
                  </a:moveTo>
                  <a:lnTo>
                    <a:pt x="3168074" y="0"/>
                  </a:lnTo>
                  <a:cubicBezTo>
                    <a:pt x="3170488" y="0"/>
                    <a:pt x="3172804" y="959"/>
                    <a:pt x="3174511" y="2666"/>
                  </a:cubicBezTo>
                  <a:cubicBezTo>
                    <a:pt x="3176218" y="4373"/>
                    <a:pt x="3177177" y="6689"/>
                    <a:pt x="3177177" y="9103"/>
                  </a:cubicBezTo>
                  <a:lnTo>
                    <a:pt x="3177177" y="328188"/>
                  </a:lnTo>
                  <a:cubicBezTo>
                    <a:pt x="3177177" y="333215"/>
                    <a:pt x="3173101" y="337291"/>
                    <a:pt x="3168074" y="337291"/>
                  </a:cubicBezTo>
                  <a:lnTo>
                    <a:pt x="9103" y="337291"/>
                  </a:lnTo>
                  <a:cubicBezTo>
                    <a:pt x="6689" y="337291"/>
                    <a:pt x="4373" y="336332"/>
                    <a:pt x="2666" y="334624"/>
                  </a:cubicBezTo>
                  <a:cubicBezTo>
                    <a:pt x="959" y="332917"/>
                    <a:pt x="0" y="330602"/>
                    <a:pt x="0" y="328188"/>
                  </a:cubicBezTo>
                  <a:lnTo>
                    <a:pt x="0" y="9103"/>
                  </a:lnTo>
                  <a:cubicBezTo>
                    <a:pt x="0" y="4076"/>
                    <a:pt x="4076" y="0"/>
                    <a:pt x="9103" y="0"/>
                  </a:cubicBezTo>
                  <a:close/>
                </a:path>
              </a:pathLst>
            </a:custGeom>
            <a:solidFill>
              <a:srgbClr val="F2F4F5"/>
            </a:solidFill>
          </p:spPr>
          <p:txBody>
            <a:bodyPr/>
            <a:lstStyle/>
            <a:p>
              <a:endParaRPr lang="en-CH"/>
            </a:p>
          </p:txBody>
        </p:sp>
        <p:sp>
          <p:nvSpPr>
            <p:cNvPr id="24" name="TextBox 24"/>
            <p:cNvSpPr txBox="1"/>
            <p:nvPr/>
          </p:nvSpPr>
          <p:spPr>
            <a:xfrm>
              <a:off x="0" y="-38100"/>
              <a:ext cx="3177177" cy="37539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409461" y="3124566"/>
            <a:ext cx="9187268" cy="845655"/>
          </a:xfrm>
          <a:prstGeom prst="rect">
            <a:avLst/>
          </a:prstGeom>
        </p:spPr>
        <p:txBody>
          <a:bodyPr lIns="0" tIns="0" rIns="0" bIns="0" rtlCol="0" anchor="t">
            <a:spAutoFit/>
          </a:bodyPr>
          <a:lstStyle/>
          <a:p>
            <a:pPr algn="l">
              <a:lnSpc>
                <a:spcPts val="2214"/>
              </a:lnSpc>
              <a:spcBef>
                <a:spcPct val="0"/>
              </a:spcBef>
            </a:pPr>
            <a:r>
              <a:rPr lang="en-US" sz="1581" spc="112">
                <a:solidFill>
                  <a:srgbClr val="191919"/>
                </a:solidFill>
                <a:latin typeface="Calibri (MS)"/>
                <a:ea typeface="Calibri (MS)"/>
                <a:cs typeface="Calibri (MS)"/>
                <a:sym typeface="Calibri (MS)"/>
              </a:rPr>
              <a:t>Trabajamos como agregadores de proyectos de compensación de carbono durante más de 15 años, colaborando con más de 120 empresas de transporte y logística y más de 30 operadores de transporte público en Suiza</a:t>
            </a:r>
          </a:p>
        </p:txBody>
      </p:sp>
      <p:sp>
        <p:nvSpPr>
          <p:cNvPr id="26" name="TextBox 26"/>
          <p:cNvSpPr txBox="1"/>
          <p:nvPr/>
        </p:nvSpPr>
        <p:spPr>
          <a:xfrm>
            <a:off x="1409461" y="4435990"/>
            <a:ext cx="9187268" cy="845655"/>
          </a:xfrm>
          <a:prstGeom prst="rect">
            <a:avLst/>
          </a:prstGeom>
        </p:spPr>
        <p:txBody>
          <a:bodyPr lIns="0" tIns="0" rIns="0" bIns="0" rtlCol="0" anchor="t">
            <a:spAutoFit/>
          </a:bodyPr>
          <a:lstStyle/>
          <a:p>
            <a:pPr algn="l">
              <a:lnSpc>
                <a:spcPts val="2214"/>
              </a:lnSpc>
              <a:spcBef>
                <a:spcPct val="0"/>
              </a:spcBef>
            </a:pPr>
            <a:r>
              <a:rPr lang="en-US" sz="1581" spc="112">
                <a:solidFill>
                  <a:srgbClr val="191919"/>
                </a:solidFill>
                <a:latin typeface="Calibri (MS)"/>
                <a:ea typeface="Calibri (MS)"/>
                <a:cs typeface="Calibri (MS)"/>
                <a:sym typeface="Calibri (MS)"/>
              </a:rPr>
              <a:t>Programas de agregación de vehículos eléctricos para ITMO en registro en Chile, en validación en Uruguay y en desarrollo en Nepal, Bangladesh, Vietnam, Tailandia, Surafrica, Pakistan, Ghana, Kenia y Zambia</a:t>
            </a:r>
          </a:p>
        </p:txBody>
      </p:sp>
      <p:sp>
        <p:nvSpPr>
          <p:cNvPr id="27" name="TextBox 27"/>
          <p:cNvSpPr txBox="1"/>
          <p:nvPr/>
        </p:nvSpPr>
        <p:spPr>
          <a:xfrm>
            <a:off x="1409461" y="5774718"/>
            <a:ext cx="9187268" cy="79104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Agregadores de proyectos de transporte desde 1998, incluyendo múltiples programas agregados para empresas de transporte de camiones y autobuses, así como para la movilidad eléctrica, por ejemplo, en Suiza, Tailandia, Vietnam o Canadá.</a:t>
            </a:r>
          </a:p>
        </p:txBody>
      </p:sp>
      <p:sp>
        <p:nvSpPr>
          <p:cNvPr id="28" name="TextBox 28"/>
          <p:cNvSpPr txBox="1"/>
          <p:nvPr/>
        </p:nvSpPr>
        <p:spPr>
          <a:xfrm>
            <a:off x="1409461" y="7335062"/>
            <a:ext cx="9187268" cy="293205"/>
          </a:xfrm>
          <a:prstGeom prst="rect">
            <a:avLst/>
          </a:prstGeom>
        </p:spPr>
        <p:txBody>
          <a:bodyPr lIns="0" tIns="0" rIns="0" bIns="0" rtlCol="0" anchor="t">
            <a:spAutoFit/>
          </a:bodyPr>
          <a:lstStyle/>
          <a:p>
            <a:pPr algn="l">
              <a:lnSpc>
                <a:spcPts val="2214"/>
              </a:lnSpc>
              <a:spcBef>
                <a:spcPct val="0"/>
              </a:spcBef>
            </a:pPr>
            <a:r>
              <a:rPr lang="en-US" sz="1581" spc="112">
                <a:solidFill>
                  <a:srgbClr val="191919"/>
                </a:solidFill>
                <a:latin typeface="Calibri (MS)"/>
                <a:ea typeface="Calibri (MS)"/>
                <a:cs typeface="Calibri (MS)"/>
                <a:sym typeface="Calibri (MS)"/>
              </a:rPr>
              <a:t>Trabajamos en movilidad eléctrica desde 2005 en más de 40 países de todo el mundo.</a:t>
            </a:r>
          </a:p>
        </p:txBody>
      </p:sp>
      <p:sp>
        <p:nvSpPr>
          <p:cNvPr id="29" name="TextBox 29"/>
          <p:cNvSpPr txBox="1"/>
          <p:nvPr/>
        </p:nvSpPr>
        <p:spPr>
          <a:xfrm>
            <a:off x="1325556" y="8365976"/>
            <a:ext cx="9187268" cy="1012190"/>
          </a:xfrm>
          <a:prstGeom prst="rect">
            <a:avLst/>
          </a:prstGeom>
        </p:spPr>
        <p:txBody>
          <a:bodyPr lIns="0" tIns="0" rIns="0" bIns="0" rtlCol="0" anchor="t">
            <a:spAutoFit/>
          </a:bodyPr>
          <a:lstStyle/>
          <a:p>
            <a:pPr algn="l">
              <a:lnSpc>
                <a:spcPts val="1960"/>
              </a:lnSpc>
              <a:spcBef>
                <a:spcPct val="0"/>
              </a:spcBef>
            </a:pPr>
            <a:r>
              <a:rPr lang="en-US" sz="1400" spc="99">
                <a:solidFill>
                  <a:srgbClr val="191919"/>
                </a:solidFill>
                <a:latin typeface="Calibri (MS)"/>
                <a:ea typeface="Calibri (MS)"/>
                <a:cs typeface="Calibri (MS)"/>
                <a:sym typeface="Calibri (MS)"/>
              </a:rPr>
              <a:t>Trabajamos como asesores en cambio climático y transporte, con un enfoque en movilidad eléctrica, para el Banco Asiático de Desarrollo, el Banco Interamericano de Desarrollo, el Banco Mundial, la Corporación Financiera Internacional, el Banco Centroamericano de Integración Económica, el Fondo Verde del Clima y múltiples entidades gubernamentales, bancos privados y empresas.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40194" y="1028700"/>
            <a:ext cx="10191446" cy="8229600"/>
            <a:chOff x="0" y="0"/>
            <a:chExt cx="2684167" cy="2167467"/>
          </a:xfrm>
        </p:grpSpPr>
        <p:sp>
          <p:nvSpPr>
            <p:cNvPr id="3" name="Freeform 3"/>
            <p:cNvSpPr/>
            <p:nvPr/>
          </p:nvSpPr>
          <p:spPr>
            <a:xfrm>
              <a:off x="0" y="0"/>
              <a:ext cx="2684167" cy="2167467"/>
            </a:xfrm>
            <a:custGeom>
              <a:avLst/>
              <a:gdLst/>
              <a:ahLst/>
              <a:cxnLst/>
              <a:rect l="l" t="t" r="r" b="b"/>
              <a:pathLst>
                <a:path w="2684167" h="2167467">
                  <a:moveTo>
                    <a:pt x="0" y="0"/>
                  </a:moveTo>
                  <a:lnTo>
                    <a:pt x="2684167" y="0"/>
                  </a:lnTo>
                  <a:lnTo>
                    <a:pt x="2684167" y="2167467"/>
                  </a:lnTo>
                  <a:lnTo>
                    <a:pt x="0" y="2167467"/>
                  </a:lnTo>
                  <a:close/>
                </a:path>
              </a:pathLst>
            </a:custGeom>
            <a:solidFill>
              <a:srgbClr val="12372A"/>
            </a:solidFill>
          </p:spPr>
          <p:txBody>
            <a:bodyPr/>
            <a:lstStyle/>
            <a:p>
              <a:endParaRPr lang="en-CH"/>
            </a:p>
          </p:txBody>
        </p:sp>
        <p:sp>
          <p:nvSpPr>
            <p:cNvPr id="4" name="TextBox 4"/>
            <p:cNvSpPr txBox="1"/>
            <p:nvPr/>
          </p:nvSpPr>
          <p:spPr>
            <a:xfrm>
              <a:off x="0" y="-38100"/>
              <a:ext cx="2684167" cy="2205567"/>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9144000" y="2384918"/>
            <a:ext cx="7806898" cy="0"/>
          </a:xfrm>
          <a:prstGeom prst="line">
            <a:avLst/>
          </a:prstGeom>
          <a:ln w="47625" cap="flat">
            <a:solidFill>
              <a:srgbClr val="FFFFFF"/>
            </a:solidFill>
            <a:prstDash val="solid"/>
            <a:headEnd type="none" w="sm" len="sm"/>
            <a:tailEnd type="none" w="sm" len="sm"/>
          </a:ln>
        </p:spPr>
        <p:txBody>
          <a:bodyPr/>
          <a:lstStyle/>
          <a:p>
            <a:endParaRPr lang="en-CH"/>
          </a:p>
        </p:txBody>
      </p:sp>
      <p:grpSp>
        <p:nvGrpSpPr>
          <p:cNvPr id="6" name="Group 6"/>
          <p:cNvGrpSpPr/>
          <p:nvPr/>
        </p:nvGrpSpPr>
        <p:grpSpPr>
          <a:xfrm>
            <a:off x="-1104777" y="-605386"/>
            <a:ext cx="9444972" cy="12354875"/>
            <a:chOff x="0" y="0"/>
            <a:chExt cx="7116404" cy="9308898"/>
          </a:xfrm>
        </p:grpSpPr>
        <p:sp>
          <p:nvSpPr>
            <p:cNvPr id="7" name="Freeform 7"/>
            <p:cNvSpPr/>
            <p:nvPr/>
          </p:nvSpPr>
          <p:spPr>
            <a:xfrm>
              <a:off x="0" y="0"/>
              <a:ext cx="7116404" cy="9308898"/>
            </a:xfrm>
            <a:custGeom>
              <a:avLst/>
              <a:gdLst/>
              <a:ahLst/>
              <a:cxnLst/>
              <a:rect l="l" t="t" r="r" b="b"/>
              <a:pathLst>
                <a:path w="7116404" h="9308898">
                  <a:moveTo>
                    <a:pt x="6653526" y="9308898"/>
                  </a:moveTo>
                  <a:lnTo>
                    <a:pt x="462879" y="9308898"/>
                  </a:lnTo>
                  <a:cubicBezTo>
                    <a:pt x="207301" y="9308898"/>
                    <a:pt x="0" y="8900760"/>
                    <a:pt x="0" y="8400372"/>
                  </a:cubicBezTo>
                  <a:lnTo>
                    <a:pt x="0" y="911322"/>
                  </a:lnTo>
                  <a:cubicBezTo>
                    <a:pt x="0" y="408138"/>
                    <a:pt x="207301" y="0"/>
                    <a:pt x="462879" y="0"/>
                  </a:cubicBezTo>
                  <a:lnTo>
                    <a:pt x="6653526" y="0"/>
                  </a:lnTo>
                  <a:cubicBezTo>
                    <a:pt x="6909102" y="0"/>
                    <a:pt x="7116404" y="408138"/>
                    <a:pt x="7116404" y="911322"/>
                  </a:cubicBezTo>
                  <a:lnTo>
                    <a:pt x="7116404" y="8400372"/>
                  </a:lnTo>
                  <a:cubicBezTo>
                    <a:pt x="7116404" y="8900760"/>
                    <a:pt x="6909102" y="9308898"/>
                    <a:pt x="6653526" y="9308898"/>
                  </a:cubicBezTo>
                  <a:close/>
                </a:path>
              </a:pathLst>
            </a:custGeom>
            <a:blipFill>
              <a:blip r:embed="rId2"/>
              <a:stretch>
                <a:fillRect l="-73501" r="-73501"/>
              </a:stretch>
            </a:blipFill>
          </p:spPr>
          <p:txBody>
            <a:bodyPr/>
            <a:lstStyle/>
            <a:p>
              <a:endParaRPr lang="en-CH"/>
            </a:p>
          </p:txBody>
        </p:sp>
      </p:grpSp>
      <p:sp>
        <p:nvSpPr>
          <p:cNvPr id="8" name="Freeform 8"/>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9" name="TextBox 9"/>
          <p:cNvSpPr txBox="1"/>
          <p:nvPr/>
        </p:nvSpPr>
        <p:spPr>
          <a:xfrm>
            <a:off x="9144000" y="953565"/>
            <a:ext cx="5968971" cy="984883"/>
          </a:xfrm>
          <a:prstGeom prst="rect">
            <a:avLst/>
          </a:prstGeom>
        </p:spPr>
        <p:txBody>
          <a:bodyPr lIns="0" tIns="0" rIns="0" bIns="0" rtlCol="0" anchor="t">
            <a:spAutoFit/>
          </a:bodyPr>
          <a:lstStyle/>
          <a:p>
            <a:pPr algn="just">
              <a:lnSpc>
                <a:spcPts val="7140"/>
              </a:lnSpc>
            </a:pPr>
            <a:r>
              <a:rPr lang="en-US" sz="5100" b="1">
                <a:solidFill>
                  <a:srgbClr val="FFFFFF"/>
                </a:solidFill>
                <a:latin typeface="Calibri (MS) Bold"/>
                <a:ea typeface="Calibri (MS) Bold"/>
                <a:cs typeface="Calibri (MS) Bold"/>
                <a:sym typeface="Calibri (MS) Bold"/>
              </a:rPr>
              <a:t>Agenda </a:t>
            </a:r>
          </a:p>
        </p:txBody>
      </p:sp>
      <p:grpSp>
        <p:nvGrpSpPr>
          <p:cNvPr id="10" name="Group 10"/>
          <p:cNvGrpSpPr/>
          <p:nvPr/>
        </p:nvGrpSpPr>
        <p:grpSpPr>
          <a:xfrm>
            <a:off x="9144000" y="3227880"/>
            <a:ext cx="2568492" cy="730296"/>
            <a:chOff x="0" y="0"/>
            <a:chExt cx="714712" cy="203213"/>
          </a:xfrm>
        </p:grpSpPr>
        <p:sp>
          <p:nvSpPr>
            <p:cNvPr id="11" name="Freeform 11"/>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4F613F"/>
            </a:solidFill>
          </p:spPr>
          <p:txBody>
            <a:bodyPr/>
            <a:lstStyle/>
            <a:p>
              <a:endParaRPr lang="en-CH"/>
            </a:p>
          </p:txBody>
        </p:sp>
        <p:sp>
          <p:nvSpPr>
            <p:cNvPr id="12" name="TextBox 12"/>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a:off x="11763203" y="3227880"/>
            <a:ext cx="2568492" cy="730296"/>
            <a:chOff x="0" y="0"/>
            <a:chExt cx="714712" cy="203213"/>
          </a:xfrm>
        </p:grpSpPr>
        <p:sp>
          <p:nvSpPr>
            <p:cNvPr id="14" name="Freeform 14"/>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4F613F"/>
            </a:solidFill>
          </p:spPr>
          <p:txBody>
            <a:bodyPr/>
            <a:lstStyle/>
            <a:p>
              <a:endParaRPr lang="en-CH"/>
            </a:p>
          </p:txBody>
        </p:sp>
        <p:sp>
          <p:nvSpPr>
            <p:cNvPr id="15" name="TextBox 15"/>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16" name="Group 16"/>
          <p:cNvGrpSpPr/>
          <p:nvPr/>
        </p:nvGrpSpPr>
        <p:grpSpPr>
          <a:xfrm>
            <a:off x="14382407" y="3227880"/>
            <a:ext cx="2568492" cy="730296"/>
            <a:chOff x="0" y="0"/>
            <a:chExt cx="714712" cy="203213"/>
          </a:xfrm>
        </p:grpSpPr>
        <p:sp>
          <p:nvSpPr>
            <p:cNvPr id="17" name="Freeform 17"/>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4F613F"/>
            </a:solidFill>
          </p:spPr>
          <p:txBody>
            <a:bodyPr/>
            <a:lstStyle/>
            <a:p>
              <a:endParaRPr lang="en-CH"/>
            </a:p>
          </p:txBody>
        </p:sp>
        <p:sp>
          <p:nvSpPr>
            <p:cNvPr id="18" name="TextBox 18"/>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19" name="Group 19"/>
          <p:cNvGrpSpPr/>
          <p:nvPr/>
        </p:nvGrpSpPr>
        <p:grpSpPr>
          <a:xfrm>
            <a:off x="9144000" y="4003116"/>
            <a:ext cx="2568492" cy="730296"/>
            <a:chOff x="0" y="0"/>
            <a:chExt cx="714712" cy="203213"/>
          </a:xfrm>
        </p:grpSpPr>
        <p:sp>
          <p:nvSpPr>
            <p:cNvPr id="20" name="Freeform 20"/>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21" name="TextBox 21"/>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22" name="Group 22"/>
          <p:cNvGrpSpPr/>
          <p:nvPr/>
        </p:nvGrpSpPr>
        <p:grpSpPr>
          <a:xfrm>
            <a:off x="11763203" y="4003116"/>
            <a:ext cx="2568492" cy="730296"/>
            <a:chOff x="0" y="0"/>
            <a:chExt cx="714712" cy="203213"/>
          </a:xfrm>
        </p:grpSpPr>
        <p:sp>
          <p:nvSpPr>
            <p:cNvPr id="23" name="Freeform 23"/>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24" name="TextBox 24"/>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25" name="Group 25"/>
          <p:cNvGrpSpPr/>
          <p:nvPr/>
        </p:nvGrpSpPr>
        <p:grpSpPr>
          <a:xfrm>
            <a:off x="14382407" y="4003116"/>
            <a:ext cx="2568492" cy="730296"/>
            <a:chOff x="0" y="0"/>
            <a:chExt cx="714712" cy="203213"/>
          </a:xfrm>
        </p:grpSpPr>
        <p:sp>
          <p:nvSpPr>
            <p:cNvPr id="26" name="Freeform 26"/>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27" name="TextBox 27"/>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28" name="Group 28"/>
          <p:cNvGrpSpPr/>
          <p:nvPr/>
        </p:nvGrpSpPr>
        <p:grpSpPr>
          <a:xfrm>
            <a:off x="9144000" y="4778352"/>
            <a:ext cx="2568492" cy="730296"/>
            <a:chOff x="0" y="0"/>
            <a:chExt cx="714712" cy="203213"/>
          </a:xfrm>
        </p:grpSpPr>
        <p:sp>
          <p:nvSpPr>
            <p:cNvPr id="29" name="Freeform 29"/>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30" name="TextBox 30"/>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31" name="Group 31"/>
          <p:cNvGrpSpPr/>
          <p:nvPr/>
        </p:nvGrpSpPr>
        <p:grpSpPr>
          <a:xfrm>
            <a:off x="11763203" y="4778352"/>
            <a:ext cx="2568492" cy="730296"/>
            <a:chOff x="0" y="0"/>
            <a:chExt cx="714712" cy="203213"/>
          </a:xfrm>
        </p:grpSpPr>
        <p:sp>
          <p:nvSpPr>
            <p:cNvPr id="32" name="Freeform 32"/>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33" name="TextBox 33"/>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34" name="Group 34"/>
          <p:cNvGrpSpPr/>
          <p:nvPr/>
        </p:nvGrpSpPr>
        <p:grpSpPr>
          <a:xfrm>
            <a:off x="14382407" y="4778352"/>
            <a:ext cx="2568492" cy="730296"/>
            <a:chOff x="0" y="0"/>
            <a:chExt cx="714712" cy="203213"/>
          </a:xfrm>
        </p:grpSpPr>
        <p:sp>
          <p:nvSpPr>
            <p:cNvPr id="35" name="Freeform 35"/>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36" name="TextBox 36"/>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37" name="Group 37"/>
          <p:cNvGrpSpPr/>
          <p:nvPr/>
        </p:nvGrpSpPr>
        <p:grpSpPr>
          <a:xfrm>
            <a:off x="9144000" y="5553588"/>
            <a:ext cx="2568492" cy="730296"/>
            <a:chOff x="0" y="0"/>
            <a:chExt cx="714712" cy="203213"/>
          </a:xfrm>
        </p:grpSpPr>
        <p:sp>
          <p:nvSpPr>
            <p:cNvPr id="38" name="Freeform 38"/>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39" name="TextBox 39"/>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40" name="Group 40"/>
          <p:cNvGrpSpPr/>
          <p:nvPr/>
        </p:nvGrpSpPr>
        <p:grpSpPr>
          <a:xfrm>
            <a:off x="11763203" y="5553588"/>
            <a:ext cx="2568492" cy="730296"/>
            <a:chOff x="0" y="0"/>
            <a:chExt cx="714712" cy="203213"/>
          </a:xfrm>
        </p:grpSpPr>
        <p:sp>
          <p:nvSpPr>
            <p:cNvPr id="41" name="Freeform 41"/>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42" name="TextBox 42"/>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43" name="Group 43"/>
          <p:cNvGrpSpPr/>
          <p:nvPr/>
        </p:nvGrpSpPr>
        <p:grpSpPr>
          <a:xfrm>
            <a:off x="14382407" y="5553588"/>
            <a:ext cx="2568492" cy="730296"/>
            <a:chOff x="0" y="0"/>
            <a:chExt cx="714712" cy="203213"/>
          </a:xfrm>
        </p:grpSpPr>
        <p:sp>
          <p:nvSpPr>
            <p:cNvPr id="44" name="Freeform 44"/>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45" name="TextBox 45"/>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46" name="Group 46"/>
          <p:cNvGrpSpPr/>
          <p:nvPr/>
        </p:nvGrpSpPr>
        <p:grpSpPr>
          <a:xfrm>
            <a:off x="9144000" y="6328823"/>
            <a:ext cx="2568492" cy="730296"/>
            <a:chOff x="0" y="0"/>
            <a:chExt cx="714712" cy="203213"/>
          </a:xfrm>
        </p:grpSpPr>
        <p:sp>
          <p:nvSpPr>
            <p:cNvPr id="47" name="Freeform 47"/>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48" name="TextBox 48"/>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49" name="Group 49"/>
          <p:cNvGrpSpPr/>
          <p:nvPr/>
        </p:nvGrpSpPr>
        <p:grpSpPr>
          <a:xfrm>
            <a:off x="11763203" y="6328823"/>
            <a:ext cx="2568492" cy="730296"/>
            <a:chOff x="0" y="0"/>
            <a:chExt cx="714712" cy="203213"/>
          </a:xfrm>
        </p:grpSpPr>
        <p:sp>
          <p:nvSpPr>
            <p:cNvPr id="50" name="Freeform 50"/>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51" name="TextBox 51"/>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grpSp>
        <p:nvGrpSpPr>
          <p:cNvPr id="52" name="Group 52"/>
          <p:cNvGrpSpPr/>
          <p:nvPr/>
        </p:nvGrpSpPr>
        <p:grpSpPr>
          <a:xfrm>
            <a:off x="14382407" y="6328823"/>
            <a:ext cx="2568492" cy="730296"/>
            <a:chOff x="0" y="0"/>
            <a:chExt cx="714712" cy="203213"/>
          </a:xfrm>
        </p:grpSpPr>
        <p:sp>
          <p:nvSpPr>
            <p:cNvPr id="53" name="Freeform 53"/>
            <p:cNvSpPr/>
            <p:nvPr/>
          </p:nvSpPr>
          <p:spPr>
            <a:xfrm>
              <a:off x="0" y="0"/>
              <a:ext cx="714712" cy="203213"/>
            </a:xfrm>
            <a:custGeom>
              <a:avLst/>
              <a:gdLst/>
              <a:ahLst/>
              <a:cxnLst/>
              <a:rect l="l" t="t" r="r" b="b"/>
              <a:pathLst>
                <a:path w="714712" h="203213">
                  <a:moveTo>
                    <a:pt x="0" y="0"/>
                  </a:moveTo>
                  <a:lnTo>
                    <a:pt x="714712" y="0"/>
                  </a:lnTo>
                  <a:lnTo>
                    <a:pt x="714712" y="203213"/>
                  </a:lnTo>
                  <a:lnTo>
                    <a:pt x="0" y="203213"/>
                  </a:lnTo>
                  <a:close/>
                </a:path>
              </a:pathLst>
            </a:custGeom>
            <a:solidFill>
              <a:srgbClr val="F6F3EC"/>
            </a:solidFill>
          </p:spPr>
          <p:txBody>
            <a:bodyPr/>
            <a:lstStyle/>
            <a:p>
              <a:endParaRPr lang="en-CH"/>
            </a:p>
          </p:txBody>
        </p:sp>
        <p:sp>
          <p:nvSpPr>
            <p:cNvPr id="54" name="TextBox 54"/>
            <p:cNvSpPr txBox="1"/>
            <p:nvPr/>
          </p:nvSpPr>
          <p:spPr>
            <a:xfrm>
              <a:off x="0" y="-28575"/>
              <a:ext cx="714712" cy="231788"/>
            </a:xfrm>
            <a:prstGeom prst="rect">
              <a:avLst/>
            </a:prstGeom>
          </p:spPr>
          <p:txBody>
            <a:bodyPr lIns="50800" tIns="50800" rIns="50800" bIns="50800" rtlCol="0" anchor="ctr"/>
            <a:lstStyle/>
            <a:p>
              <a:pPr algn="ctr">
                <a:lnSpc>
                  <a:spcPts val="1960"/>
                </a:lnSpc>
              </a:pPr>
              <a:endParaRPr/>
            </a:p>
          </p:txBody>
        </p:sp>
      </p:grpSp>
      <p:sp>
        <p:nvSpPr>
          <p:cNvPr id="55" name="TextBox 55"/>
          <p:cNvSpPr txBox="1"/>
          <p:nvPr/>
        </p:nvSpPr>
        <p:spPr>
          <a:xfrm>
            <a:off x="9569094" y="3376019"/>
            <a:ext cx="1718303" cy="361640"/>
          </a:xfrm>
          <a:prstGeom prst="rect">
            <a:avLst/>
          </a:prstGeom>
        </p:spPr>
        <p:txBody>
          <a:bodyPr lIns="0" tIns="0" rIns="0" bIns="0" rtlCol="0" anchor="t">
            <a:spAutoFit/>
          </a:bodyPr>
          <a:lstStyle/>
          <a:p>
            <a:pPr algn="ctr">
              <a:lnSpc>
                <a:spcPts val="2642"/>
              </a:lnSpc>
            </a:pPr>
            <a:r>
              <a:rPr lang="en-US" sz="1887">
                <a:solidFill>
                  <a:srgbClr val="FFFFFF"/>
                </a:solidFill>
                <a:latin typeface="Calibri (MS)"/>
                <a:ea typeface="Calibri (MS)"/>
                <a:cs typeface="Calibri (MS)"/>
                <a:sym typeface="Calibri (MS)"/>
              </a:rPr>
              <a:t>Hora</a:t>
            </a:r>
          </a:p>
        </p:txBody>
      </p:sp>
      <p:sp>
        <p:nvSpPr>
          <p:cNvPr id="56" name="TextBox 56"/>
          <p:cNvSpPr txBox="1"/>
          <p:nvPr/>
        </p:nvSpPr>
        <p:spPr>
          <a:xfrm>
            <a:off x="12367292" y="3376019"/>
            <a:ext cx="1360313" cy="361640"/>
          </a:xfrm>
          <a:prstGeom prst="rect">
            <a:avLst/>
          </a:prstGeom>
        </p:spPr>
        <p:txBody>
          <a:bodyPr lIns="0" tIns="0" rIns="0" bIns="0" rtlCol="0" anchor="t">
            <a:spAutoFit/>
          </a:bodyPr>
          <a:lstStyle/>
          <a:p>
            <a:pPr algn="ctr">
              <a:lnSpc>
                <a:spcPts val="2642"/>
              </a:lnSpc>
            </a:pPr>
            <a:r>
              <a:rPr lang="en-US" sz="1887">
                <a:solidFill>
                  <a:srgbClr val="FFFFFF"/>
                </a:solidFill>
                <a:latin typeface="Calibri (MS)"/>
                <a:ea typeface="Calibri (MS)"/>
                <a:cs typeface="Calibri (MS)"/>
                <a:sym typeface="Calibri (MS)"/>
              </a:rPr>
              <a:t>Programa</a:t>
            </a:r>
          </a:p>
        </p:txBody>
      </p:sp>
      <p:sp>
        <p:nvSpPr>
          <p:cNvPr id="57" name="TextBox 57"/>
          <p:cNvSpPr txBox="1"/>
          <p:nvPr/>
        </p:nvSpPr>
        <p:spPr>
          <a:xfrm>
            <a:off x="15037207" y="3376019"/>
            <a:ext cx="1258890" cy="361640"/>
          </a:xfrm>
          <a:prstGeom prst="rect">
            <a:avLst/>
          </a:prstGeom>
        </p:spPr>
        <p:txBody>
          <a:bodyPr lIns="0" tIns="0" rIns="0" bIns="0" rtlCol="0" anchor="t">
            <a:spAutoFit/>
          </a:bodyPr>
          <a:lstStyle/>
          <a:p>
            <a:pPr algn="ctr">
              <a:lnSpc>
                <a:spcPts val="2642"/>
              </a:lnSpc>
            </a:pPr>
            <a:r>
              <a:rPr lang="en-US" sz="1887">
                <a:solidFill>
                  <a:srgbClr val="FFFFFF"/>
                </a:solidFill>
                <a:latin typeface="Calibri (MS)"/>
                <a:ea typeface="Calibri (MS)"/>
                <a:cs typeface="Calibri (MS)"/>
                <a:sym typeface="Calibri (MS)"/>
              </a:rPr>
              <a:t>Presentador</a:t>
            </a:r>
          </a:p>
        </p:txBody>
      </p:sp>
      <p:sp>
        <p:nvSpPr>
          <p:cNvPr id="58" name="TextBox 58"/>
          <p:cNvSpPr txBox="1"/>
          <p:nvPr/>
        </p:nvSpPr>
        <p:spPr>
          <a:xfrm>
            <a:off x="9281592" y="4218777"/>
            <a:ext cx="2293307" cy="251350"/>
          </a:xfrm>
          <a:prstGeom prst="rect">
            <a:avLst/>
          </a:prstGeom>
        </p:spPr>
        <p:txBody>
          <a:bodyPr lIns="0" tIns="0" rIns="0" bIns="0" rtlCol="0" anchor="t">
            <a:spAutoFit/>
          </a:bodyPr>
          <a:lstStyle/>
          <a:p>
            <a:pPr algn="ctr">
              <a:lnSpc>
                <a:spcPts val="1981"/>
              </a:lnSpc>
            </a:pPr>
            <a:r>
              <a:rPr lang="en-US" sz="1415">
                <a:solidFill>
                  <a:srgbClr val="494A4B"/>
                </a:solidFill>
                <a:latin typeface="Poppins"/>
                <a:ea typeface="Poppins"/>
                <a:cs typeface="Poppins"/>
                <a:sym typeface="Poppins"/>
              </a:rPr>
              <a:t>9:00 - 9:10</a:t>
            </a:r>
          </a:p>
        </p:txBody>
      </p:sp>
      <p:sp>
        <p:nvSpPr>
          <p:cNvPr id="59" name="TextBox 59"/>
          <p:cNvSpPr txBox="1"/>
          <p:nvPr/>
        </p:nvSpPr>
        <p:spPr>
          <a:xfrm>
            <a:off x="9478911" y="4994013"/>
            <a:ext cx="1898669" cy="251350"/>
          </a:xfrm>
          <a:prstGeom prst="rect">
            <a:avLst/>
          </a:prstGeom>
        </p:spPr>
        <p:txBody>
          <a:bodyPr lIns="0" tIns="0" rIns="0" bIns="0" rtlCol="0" anchor="t">
            <a:spAutoFit/>
          </a:bodyPr>
          <a:lstStyle/>
          <a:p>
            <a:pPr algn="ctr">
              <a:lnSpc>
                <a:spcPts val="1981"/>
              </a:lnSpc>
            </a:pPr>
            <a:r>
              <a:rPr lang="en-US" sz="1415">
                <a:solidFill>
                  <a:srgbClr val="494A4B"/>
                </a:solidFill>
                <a:latin typeface="Poppins"/>
                <a:ea typeface="Poppins"/>
                <a:cs typeface="Poppins"/>
                <a:sym typeface="Poppins"/>
              </a:rPr>
              <a:t>9:10 - 9:20 </a:t>
            </a:r>
          </a:p>
        </p:txBody>
      </p:sp>
      <p:sp>
        <p:nvSpPr>
          <p:cNvPr id="60" name="TextBox 60"/>
          <p:cNvSpPr txBox="1"/>
          <p:nvPr/>
        </p:nvSpPr>
        <p:spPr>
          <a:xfrm>
            <a:off x="9478911" y="6544484"/>
            <a:ext cx="1898669" cy="251350"/>
          </a:xfrm>
          <a:prstGeom prst="rect">
            <a:avLst/>
          </a:prstGeom>
        </p:spPr>
        <p:txBody>
          <a:bodyPr lIns="0" tIns="0" rIns="0" bIns="0" rtlCol="0" anchor="t">
            <a:spAutoFit/>
          </a:bodyPr>
          <a:lstStyle/>
          <a:p>
            <a:pPr algn="ctr">
              <a:lnSpc>
                <a:spcPts val="1981"/>
              </a:lnSpc>
            </a:pPr>
            <a:r>
              <a:rPr lang="en-US" sz="1415">
                <a:solidFill>
                  <a:srgbClr val="494A4B"/>
                </a:solidFill>
                <a:latin typeface="Poppins"/>
                <a:ea typeface="Poppins"/>
                <a:cs typeface="Poppins"/>
                <a:sym typeface="Poppins"/>
              </a:rPr>
              <a:t>9:40 - 10:00</a:t>
            </a:r>
          </a:p>
        </p:txBody>
      </p:sp>
      <p:sp>
        <p:nvSpPr>
          <p:cNvPr id="61" name="TextBox 61"/>
          <p:cNvSpPr txBox="1"/>
          <p:nvPr/>
        </p:nvSpPr>
        <p:spPr>
          <a:xfrm>
            <a:off x="9144000" y="5769248"/>
            <a:ext cx="2568492" cy="251350"/>
          </a:xfrm>
          <a:prstGeom prst="rect">
            <a:avLst/>
          </a:prstGeom>
        </p:spPr>
        <p:txBody>
          <a:bodyPr lIns="0" tIns="0" rIns="0" bIns="0" rtlCol="0" anchor="t">
            <a:spAutoFit/>
          </a:bodyPr>
          <a:lstStyle/>
          <a:p>
            <a:pPr algn="ctr">
              <a:lnSpc>
                <a:spcPts val="1981"/>
              </a:lnSpc>
            </a:pPr>
            <a:r>
              <a:rPr lang="en-US" sz="1415">
                <a:solidFill>
                  <a:srgbClr val="494A4B"/>
                </a:solidFill>
                <a:latin typeface="Poppins"/>
                <a:ea typeface="Poppins"/>
                <a:cs typeface="Poppins"/>
                <a:sym typeface="Poppins"/>
              </a:rPr>
              <a:t>9:20 - 9:40 </a:t>
            </a:r>
          </a:p>
        </p:txBody>
      </p:sp>
      <p:sp>
        <p:nvSpPr>
          <p:cNvPr id="62" name="TextBox 62"/>
          <p:cNvSpPr txBox="1"/>
          <p:nvPr/>
        </p:nvSpPr>
        <p:spPr>
          <a:xfrm>
            <a:off x="11821350" y="4240825"/>
            <a:ext cx="2568492" cy="216779"/>
          </a:xfrm>
          <a:prstGeom prst="rect">
            <a:avLst/>
          </a:prstGeom>
        </p:spPr>
        <p:txBody>
          <a:bodyPr lIns="0" tIns="0" rIns="0" bIns="0" rtlCol="0" anchor="t">
            <a:spAutoFit/>
          </a:bodyPr>
          <a:lstStyle/>
          <a:p>
            <a:pPr algn="l">
              <a:lnSpc>
                <a:spcPts val="1701"/>
              </a:lnSpc>
            </a:pPr>
            <a:r>
              <a:rPr lang="en-US" sz="1215">
                <a:solidFill>
                  <a:srgbClr val="494A4B"/>
                </a:solidFill>
                <a:latin typeface="Poppins Light"/>
                <a:ea typeface="Poppins Light"/>
                <a:cs typeface="Poppins Light"/>
                <a:sym typeface="Poppins Light"/>
              </a:rPr>
              <a:t>Palabras de bienvendia </a:t>
            </a:r>
          </a:p>
        </p:txBody>
      </p:sp>
      <p:sp>
        <p:nvSpPr>
          <p:cNvPr id="63" name="TextBox 63"/>
          <p:cNvSpPr txBox="1"/>
          <p:nvPr/>
        </p:nvSpPr>
        <p:spPr>
          <a:xfrm>
            <a:off x="11813915" y="5003538"/>
            <a:ext cx="2568492" cy="216779"/>
          </a:xfrm>
          <a:prstGeom prst="rect">
            <a:avLst/>
          </a:prstGeom>
        </p:spPr>
        <p:txBody>
          <a:bodyPr lIns="0" tIns="0" rIns="0" bIns="0" rtlCol="0" anchor="t">
            <a:spAutoFit/>
          </a:bodyPr>
          <a:lstStyle/>
          <a:p>
            <a:pPr algn="l">
              <a:lnSpc>
                <a:spcPts val="1701"/>
              </a:lnSpc>
            </a:pPr>
            <a:r>
              <a:rPr lang="en-US" sz="1215">
                <a:solidFill>
                  <a:srgbClr val="494A4B"/>
                </a:solidFill>
                <a:latin typeface="Poppins Light"/>
                <a:ea typeface="Poppins Light"/>
                <a:cs typeface="Poppins Light"/>
                <a:sym typeface="Poppins Light"/>
              </a:rPr>
              <a:t>Palabras de presentación</a:t>
            </a:r>
          </a:p>
        </p:txBody>
      </p:sp>
      <p:sp>
        <p:nvSpPr>
          <p:cNvPr id="64" name="TextBox 64"/>
          <p:cNvSpPr txBox="1"/>
          <p:nvPr/>
        </p:nvSpPr>
        <p:spPr>
          <a:xfrm>
            <a:off x="14642325" y="5003538"/>
            <a:ext cx="2048655" cy="426329"/>
          </a:xfrm>
          <a:prstGeom prst="rect">
            <a:avLst/>
          </a:prstGeom>
        </p:spPr>
        <p:txBody>
          <a:bodyPr lIns="0" tIns="0" rIns="0" bIns="0" rtlCol="0" anchor="t">
            <a:spAutoFit/>
          </a:bodyPr>
          <a:lstStyle/>
          <a:p>
            <a:pPr algn="ctr">
              <a:lnSpc>
                <a:spcPts val="1701"/>
              </a:lnSpc>
            </a:pPr>
            <a:r>
              <a:rPr lang="en-US" sz="1215">
                <a:solidFill>
                  <a:srgbClr val="494A4B"/>
                </a:solidFill>
                <a:latin typeface="Poppins"/>
                <a:ea typeface="Poppins"/>
                <a:cs typeface="Poppins"/>
                <a:sym typeface="Poppins"/>
              </a:rPr>
              <a:t>Juan Tapia </a:t>
            </a:r>
          </a:p>
          <a:p>
            <a:pPr algn="ctr">
              <a:lnSpc>
                <a:spcPts val="1701"/>
              </a:lnSpc>
            </a:pPr>
            <a:r>
              <a:rPr lang="en-US" sz="1215">
                <a:solidFill>
                  <a:srgbClr val="494A4B"/>
                </a:solidFill>
                <a:latin typeface="Poppins"/>
                <a:ea typeface="Poppins"/>
                <a:cs typeface="Poppins"/>
                <a:sym typeface="Poppins"/>
              </a:rPr>
              <a:t>Director cidatt</a:t>
            </a:r>
          </a:p>
        </p:txBody>
      </p:sp>
      <p:sp>
        <p:nvSpPr>
          <p:cNvPr id="65" name="TextBox 65"/>
          <p:cNvSpPr txBox="1"/>
          <p:nvPr/>
        </p:nvSpPr>
        <p:spPr>
          <a:xfrm>
            <a:off x="14642325" y="4031275"/>
            <a:ext cx="2048655" cy="635879"/>
          </a:xfrm>
          <a:prstGeom prst="rect">
            <a:avLst/>
          </a:prstGeom>
        </p:spPr>
        <p:txBody>
          <a:bodyPr lIns="0" tIns="0" rIns="0" bIns="0" rtlCol="0" anchor="t">
            <a:spAutoFit/>
          </a:bodyPr>
          <a:lstStyle/>
          <a:p>
            <a:pPr algn="ctr">
              <a:lnSpc>
                <a:spcPts val="1701"/>
              </a:lnSpc>
            </a:pPr>
            <a:r>
              <a:rPr lang="en-US" sz="1215">
                <a:solidFill>
                  <a:srgbClr val="494A4B"/>
                </a:solidFill>
                <a:latin typeface="Poppins Light"/>
                <a:ea typeface="Poppins Light"/>
                <a:cs typeface="Poppins Light"/>
                <a:sym typeface="Poppins Light"/>
              </a:rPr>
              <a:t>Enya Grutter </a:t>
            </a:r>
          </a:p>
          <a:p>
            <a:pPr algn="ctr">
              <a:lnSpc>
                <a:spcPts val="1701"/>
              </a:lnSpc>
            </a:pPr>
            <a:r>
              <a:rPr lang="en-US" sz="1215">
                <a:solidFill>
                  <a:srgbClr val="494A4B"/>
                </a:solidFill>
                <a:latin typeface="Poppins Light"/>
                <a:ea typeface="Poppins Light"/>
                <a:cs typeface="Poppins Light"/>
                <a:sym typeface="Poppins Light"/>
              </a:rPr>
              <a:t>Líder de comunicaciones y Marketing  </a:t>
            </a:r>
          </a:p>
        </p:txBody>
      </p:sp>
      <p:sp>
        <p:nvSpPr>
          <p:cNvPr id="66" name="TextBox 66"/>
          <p:cNvSpPr txBox="1"/>
          <p:nvPr/>
        </p:nvSpPr>
        <p:spPr>
          <a:xfrm>
            <a:off x="11821350" y="5778773"/>
            <a:ext cx="2568492" cy="216779"/>
          </a:xfrm>
          <a:prstGeom prst="rect">
            <a:avLst/>
          </a:prstGeom>
        </p:spPr>
        <p:txBody>
          <a:bodyPr lIns="0" tIns="0" rIns="0" bIns="0" rtlCol="0" anchor="t">
            <a:spAutoFit/>
          </a:bodyPr>
          <a:lstStyle/>
          <a:p>
            <a:pPr algn="l">
              <a:lnSpc>
                <a:spcPts val="1701"/>
              </a:lnSpc>
            </a:pPr>
            <a:r>
              <a:rPr lang="en-US" sz="1215">
                <a:solidFill>
                  <a:srgbClr val="494A4B"/>
                </a:solidFill>
                <a:latin typeface="Poppins Light"/>
                <a:ea typeface="Poppins Light"/>
                <a:cs typeface="Poppins Light"/>
                <a:sym typeface="Poppins Light"/>
              </a:rPr>
              <a:t>Presentación del Programa</a:t>
            </a:r>
          </a:p>
        </p:txBody>
      </p:sp>
      <p:sp>
        <p:nvSpPr>
          <p:cNvPr id="67" name="TextBox 67"/>
          <p:cNvSpPr txBox="1"/>
          <p:nvPr/>
        </p:nvSpPr>
        <p:spPr>
          <a:xfrm>
            <a:off x="14642325" y="5673998"/>
            <a:ext cx="2048655" cy="426329"/>
          </a:xfrm>
          <a:prstGeom prst="rect">
            <a:avLst/>
          </a:prstGeom>
        </p:spPr>
        <p:txBody>
          <a:bodyPr lIns="0" tIns="0" rIns="0" bIns="0" rtlCol="0" anchor="t">
            <a:spAutoFit/>
          </a:bodyPr>
          <a:lstStyle/>
          <a:p>
            <a:pPr algn="ctr">
              <a:lnSpc>
                <a:spcPts val="1701"/>
              </a:lnSpc>
            </a:pPr>
            <a:r>
              <a:rPr lang="en-US" sz="1215">
                <a:solidFill>
                  <a:srgbClr val="494A4B"/>
                </a:solidFill>
                <a:latin typeface="Poppins"/>
                <a:ea typeface="Poppins"/>
                <a:cs typeface="Poppins"/>
                <a:sym typeface="Poppins"/>
              </a:rPr>
              <a:t>Susana Ricaurte </a:t>
            </a:r>
          </a:p>
          <a:p>
            <a:pPr algn="ctr">
              <a:lnSpc>
                <a:spcPts val="1701"/>
              </a:lnSpc>
            </a:pPr>
            <a:r>
              <a:rPr lang="en-US" sz="1215">
                <a:solidFill>
                  <a:srgbClr val="494A4B"/>
                </a:solidFill>
                <a:latin typeface="Poppins"/>
                <a:ea typeface="Poppins"/>
                <a:cs typeface="Poppins"/>
                <a:sym typeface="Poppins"/>
              </a:rPr>
              <a:t>Líder LATAM y Caribe </a:t>
            </a:r>
          </a:p>
        </p:txBody>
      </p:sp>
      <p:sp>
        <p:nvSpPr>
          <p:cNvPr id="68" name="TextBox 68"/>
          <p:cNvSpPr txBox="1"/>
          <p:nvPr/>
        </p:nvSpPr>
        <p:spPr>
          <a:xfrm>
            <a:off x="11821350" y="6464859"/>
            <a:ext cx="2568492" cy="426329"/>
          </a:xfrm>
          <a:prstGeom prst="rect">
            <a:avLst/>
          </a:prstGeom>
        </p:spPr>
        <p:txBody>
          <a:bodyPr lIns="0" tIns="0" rIns="0" bIns="0" rtlCol="0" anchor="t">
            <a:spAutoFit/>
          </a:bodyPr>
          <a:lstStyle/>
          <a:p>
            <a:pPr algn="l">
              <a:lnSpc>
                <a:spcPts val="1701"/>
              </a:lnSpc>
            </a:pPr>
            <a:r>
              <a:rPr lang="en-US" sz="1215">
                <a:solidFill>
                  <a:srgbClr val="494A4B"/>
                </a:solidFill>
                <a:latin typeface="Poppins Light"/>
                <a:ea typeface="Poppins Light"/>
                <a:cs typeface="Poppins Light"/>
                <a:sym typeface="Poppins Light"/>
              </a:rPr>
              <a:t>Ronda de Preguntas y Respuestas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244511" y="1888101"/>
            <a:ext cx="11821423" cy="6646089"/>
          </a:xfrm>
          <a:custGeom>
            <a:avLst/>
            <a:gdLst/>
            <a:ahLst/>
            <a:cxnLst/>
            <a:rect l="l" t="t" r="r" b="b"/>
            <a:pathLst>
              <a:path w="11821423" h="6646089">
                <a:moveTo>
                  <a:pt x="0" y="0"/>
                </a:moveTo>
                <a:lnTo>
                  <a:pt x="11821424" y="0"/>
                </a:lnTo>
                <a:lnTo>
                  <a:pt x="11821424" y="6646088"/>
                </a:lnTo>
                <a:lnTo>
                  <a:pt x="0" y="6646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TextBox 8"/>
          <p:cNvSpPr txBox="1"/>
          <p:nvPr/>
        </p:nvSpPr>
        <p:spPr>
          <a:xfrm>
            <a:off x="1593338" y="1961435"/>
            <a:ext cx="10720660" cy="1218108"/>
          </a:xfrm>
          <a:prstGeom prst="rect">
            <a:avLst/>
          </a:prstGeom>
        </p:spPr>
        <p:txBody>
          <a:bodyPr lIns="0" tIns="0" rIns="0" bIns="0" rtlCol="0" anchor="t">
            <a:spAutoFit/>
          </a:bodyPr>
          <a:lstStyle/>
          <a:p>
            <a:pPr marL="0" lvl="0" indent="0" algn="l">
              <a:lnSpc>
                <a:spcPts val="8985"/>
              </a:lnSpc>
              <a:spcBef>
                <a:spcPct val="0"/>
              </a:spcBef>
            </a:pPr>
            <a:r>
              <a:rPr lang="en-US" sz="6417" spc="417">
                <a:solidFill>
                  <a:srgbClr val="FFFFFF"/>
                </a:solidFill>
                <a:latin typeface="Calibri (MS)"/>
                <a:ea typeface="Calibri (MS)"/>
                <a:cs typeface="Calibri (MS)"/>
                <a:sym typeface="Calibri (MS)"/>
              </a:rPr>
              <a:t>Sus Beneficios</a:t>
            </a:r>
          </a:p>
        </p:txBody>
      </p:sp>
      <p:sp>
        <p:nvSpPr>
          <p:cNvPr id="9" name="AutoShape 9"/>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grpSp>
        <p:nvGrpSpPr>
          <p:cNvPr id="10" name="Group 10"/>
          <p:cNvGrpSpPr/>
          <p:nvPr/>
        </p:nvGrpSpPr>
        <p:grpSpPr>
          <a:xfrm>
            <a:off x="2119338" y="3902334"/>
            <a:ext cx="1573843" cy="157384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H"/>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139975" y="3877455"/>
            <a:ext cx="8925959" cy="1518826"/>
          </a:xfrm>
          <a:prstGeom prst="rect">
            <a:avLst/>
          </a:prstGeom>
        </p:spPr>
        <p:txBody>
          <a:bodyPr lIns="0" tIns="0" rIns="0" bIns="0" rtlCol="0" anchor="t">
            <a:spAutoFit/>
          </a:bodyPr>
          <a:lstStyle/>
          <a:p>
            <a:pPr algn="l">
              <a:lnSpc>
                <a:spcPts val="3960"/>
              </a:lnSpc>
              <a:spcBef>
                <a:spcPct val="0"/>
              </a:spcBef>
            </a:pPr>
            <a:r>
              <a:rPr lang="en-US" sz="2828" spc="200">
                <a:solidFill>
                  <a:srgbClr val="FFFFFF"/>
                </a:solidFill>
                <a:latin typeface="Calibri (MS)"/>
                <a:ea typeface="Calibri (MS)"/>
                <a:cs typeface="Calibri (MS)"/>
                <a:sym typeface="Calibri (MS)"/>
              </a:rPr>
              <a:t>Sin riesgo y sin inversión recibe ingresos adicionales para hacer que su inversión en movilidad eléctrica sea más rentable</a:t>
            </a:r>
          </a:p>
        </p:txBody>
      </p:sp>
      <p:grpSp>
        <p:nvGrpSpPr>
          <p:cNvPr id="14" name="Group 14"/>
          <p:cNvGrpSpPr/>
          <p:nvPr/>
        </p:nvGrpSpPr>
        <p:grpSpPr>
          <a:xfrm>
            <a:off x="2119338" y="6356723"/>
            <a:ext cx="1573843" cy="157384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CH"/>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672737" y="4034016"/>
            <a:ext cx="467046" cy="1177129"/>
          </a:xfrm>
          <a:prstGeom prst="rect">
            <a:avLst/>
          </a:prstGeom>
        </p:spPr>
        <p:txBody>
          <a:bodyPr lIns="0" tIns="0" rIns="0" bIns="0" rtlCol="0" anchor="t">
            <a:spAutoFit/>
          </a:bodyPr>
          <a:lstStyle/>
          <a:p>
            <a:pPr algn="ctr">
              <a:lnSpc>
                <a:spcPts val="9671"/>
              </a:lnSpc>
            </a:pPr>
            <a:r>
              <a:rPr lang="en-US" sz="6908">
                <a:solidFill>
                  <a:srgbClr val="12372A"/>
                </a:solidFill>
                <a:latin typeface="Canva Sans"/>
                <a:ea typeface="Canva Sans"/>
                <a:cs typeface="Canva Sans"/>
                <a:sym typeface="Canva Sans"/>
              </a:rPr>
              <a:t>1</a:t>
            </a:r>
          </a:p>
        </p:txBody>
      </p:sp>
      <p:sp>
        <p:nvSpPr>
          <p:cNvPr id="18" name="TextBox 18"/>
          <p:cNvSpPr txBox="1"/>
          <p:nvPr/>
        </p:nvSpPr>
        <p:spPr>
          <a:xfrm>
            <a:off x="2665480" y="6488405"/>
            <a:ext cx="481560" cy="1177129"/>
          </a:xfrm>
          <a:prstGeom prst="rect">
            <a:avLst/>
          </a:prstGeom>
        </p:spPr>
        <p:txBody>
          <a:bodyPr lIns="0" tIns="0" rIns="0" bIns="0" rtlCol="0" anchor="t">
            <a:spAutoFit/>
          </a:bodyPr>
          <a:lstStyle/>
          <a:p>
            <a:pPr algn="ctr">
              <a:lnSpc>
                <a:spcPts val="9671"/>
              </a:lnSpc>
            </a:pPr>
            <a:r>
              <a:rPr lang="en-US" sz="6908">
                <a:solidFill>
                  <a:srgbClr val="12372A"/>
                </a:solidFill>
                <a:latin typeface="Canva Sans"/>
                <a:ea typeface="Canva Sans"/>
                <a:cs typeface="Canva Sans"/>
                <a:sym typeface="Canva Sans"/>
              </a:rPr>
              <a:t>2</a:t>
            </a:r>
          </a:p>
        </p:txBody>
      </p:sp>
      <p:sp>
        <p:nvSpPr>
          <p:cNvPr id="19" name="TextBox 19"/>
          <p:cNvSpPr txBox="1"/>
          <p:nvPr/>
        </p:nvSpPr>
        <p:spPr>
          <a:xfrm>
            <a:off x="4139975" y="6251948"/>
            <a:ext cx="8925959" cy="2014126"/>
          </a:xfrm>
          <a:prstGeom prst="rect">
            <a:avLst/>
          </a:prstGeom>
        </p:spPr>
        <p:txBody>
          <a:bodyPr lIns="0" tIns="0" rIns="0" bIns="0" rtlCol="0" anchor="t">
            <a:spAutoFit/>
          </a:bodyPr>
          <a:lstStyle/>
          <a:p>
            <a:pPr algn="l">
              <a:lnSpc>
                <a:spcPts val="3960"/>
              </a:lnSpc>
              <a:spcBef>
                <a:spcPct val="0"/>
              </a:spcBef>
            </a:pPr>
            <a:r>
              <a:rPr lang="en-US" sz="2828" spc="200">
                <a:solidFill>
                  <a:srgbClr val="FFFFFF"/>
                </a:solidFill>
                <a:latin typeface="Calibri (MS)"/>
                <a:ea typeface="Calibri (MS)"/>
                <a:cs typeface="Calibri (MS)"/>
                <a:sym typeface="Calibri (MS)"/>
              </a:rPr>
              <a:t>Trabajará con el socio más experimentado y renombrado en el campo de las compensaciones de carbono en el transporte y un socio con un historial comprobado en movilidad eléctrica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sp>
        <p:nvSpPr>
          <p:cNvPr id="3" name="AutoShape 3"/>
          <p:cNvSpPr/>
          <p:nvPr/>
        </p:nvSpPr>
        <p:spPr>
          <a:xfrm>
            <a:off x="1241650" y="944042"/>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4" name="Freeform 4"/>
          <p:cNvSpPr/>
          <p:nvPr/>
        </p:nvSpPr>
        <p:spPr>
          <a:xfrm>
            <a:off x="8654355" y="0"/>
            <a:ext cx="9804894" cy="10287000"/>
          </a:xfrm>
          <a:custGeom>
            <a:avLst/>
            <a:gdLst/>
            <a:ahLst/>
            <a:cxnLst/>
            <a:rect l="l" t="t" r="r" b="b"/>
            <a:pathLst>
              <a:path w="9804894" h="10287000">
                <a:moveTo>
                  <a:pt x="0" y="0"/>
                </a:moveTo>
                <a:lnTo>
                  <a:pt x="9804894" y="0"/>
                </a:lnTo>
                <a:lnTo>
                  <a:pt x="9804894" y="10287000"/>
                </a:lnTo>
                <a:lnTo>
                  <a:pt x="0" y="10287000"/>
                </a:lnTo>
                <a:lnTo>
                  <a:pt x="0" y="0"/>
                </a:lnTo>
                <a:close/>
              </a:path>
            </a:pathLst>
          </a:custGeom>
          <a:blipFill>
            <a:blip r:embed="rId4"/>
            <a:stretch>
              <a:fillRect l="-78532" t="-5495" r="-9065"/>
            </a:stretch>
          </a:blipFill>
        </p:spPr>
        <p:txBody>
          <a:bodyPr/>
          <a:lstStyle/>
          <a:p>
            <a:endParaRPr lang="en-CH"/>
          </a:p>
        </p:txBody>
      </p:sp>
      <p:sp>
        <p:nvSpPr>
          <p:cNvPr id="5" name="TextBox 5"/>
          <p:cNvSpPr txBox="1"/>
          <p:nvPr/>
        </p:nvSpPr>
        <p:spPr>
          <a:xfrm>
            <a:off x="1241650" y="-45461"/>
            <a:ext cx="11254149" cy="866317"/>
          </a:xfrm>
          <a:prstGeom prst="rect">
            <a:avLst/>
          </a:prstGeom>
        </p:spPr>
        <p:txBody>
          <a:bodyPr lIns="0" tIns="0" rIns="0" bIns="0" rtlCol="0" anchor="t">
            <a:spAutoFit/>
          </a:bodyPr>
          <a:lstStyle/>
          <a:p>
            <a:pPr marL="0" lvl="0" indent="0" algn="l">
              <a:lnSpc>
                <a:spcPts val="6325"/>
              </a:lnSpc>
              <a:spcBef>
                <a:spcPct val="0"/>
              </a:spcBef>
            </a:pPr>
            <a:r>
              <a:rPr lang="en-US" sz="4518" spc="293">
                <a:solidFill>
                  <a:srgbClr val="FFFFFF"/>
                </a:solidFill>
                <a:latin typeface="Calibri (MS)"/>
                <a:ea typeface="Calibri (MS)"/>
                <a:cs typeface="Calibri (MS)"/>
                <a:sym typeface="Calibri (MS)"/>
              </a:rPr>
              <a:t>Próximos Pasos</a:t>
            </a:r>
          </a:p>
        </p:txBody>
      </p:sp>
      <p:grpSp>
        <p:nvGrpSpPr>
          <p:cNvPr id="6" name="Group 6"/>
          <p:cNvGrpSpPr/>
          <p:nvPr/>
        </p:nvGrpSpPr>
        <p:grpSpPr>
          <a:xfrm>
            <a:off x="1241650" y="1822188"/>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3390787"/>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41650" y="4959385"/>
            <a:ext cx="9355079" cy="1120924"/>
            <a:chOff x="0" y="0"/>
            <a:chExt cx="3177177" cy="380689"/>
          </a:xfrm>
        </p:grpSpPr>
        <p:sp>
          <p:nvSpPr>
            <p:cNvPr id="13" name="Freeform 1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4" name="TextBox 1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41650" y="6527984"/>
            <a:ext cx="9355079" cy="1120924"/>
            <a:chOff x="0" y="0"/>
            <a:chExt cx="3177177" cy="380689"/>
          </a:xfrm>
        </p:grpSpPr>
        <p:sp>
          <p:nvSpPr>
            <p:cNvPr id="16" name="Freeform 16"/>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7" name="TextBox 17"/>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12129" y="1938675"/>
            <a:ext cx="887949" cy="8879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21" name="TextBox 21"/>
          <p:cNvSpPr txBox="1"/>
          <p:nvPr/>
        </p:nvSpPr>
        <p:spPr>
          <a:xfrm>
            <a:off x="2517293" y="2215727"/>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Indicación de interés por su parte en participar en el Programa y firma de un MOU</a:t>
            </a:r>
          </a:p>
        </p:txBody>
      </p:sp>
      <p:sp>
        <p:nvSpPr>
          <p:cNvPr id="22" name="TextBox 22"/>
          <p:cNvSpPr txBox="1"/>
          <p:nvPr/>
        </p:nvSpPr>
        <p:spPr>
          <a:xfrm>
            <a:off x="1412129" y="2059117"/>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1</a:t>
            </a:r>
          </a:p>
        </p:txBody>
      </p:sp>
      <p:grpSp>
        <p:nvGrpSpPr>
          <p:cNvPr id="23" name="Group 23"/>
          <p:cNvGrpSpPr/>
          <p:nvPr/>
        </p:nvGrpSpPr>
        <p:grpSpPr>
          <a:xfrm>
            <a:off x="1412129" y="3507274"/>
            <a:ext cx="887949" cy="88794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26" name="TextBox 26"/>
          <p:cNvSpPr txBox="1"/>
          <p:nvPr/>
        </p:nvSpPr>
        <p:spPr>
          <a:xfrm>
            <a:off x="1412129" y="3627716"/>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2</a:t>
            </a:r>
          </a:p>
        </p:txBody>
      </p:sp>
      <p:sp>
        <p:nvSpPr>
          <p:cNvPr id="27" name="TextBox 27"/>
          <p:cNvSpPr txBox="1"/>
          <p:nvPr/>
        </p:nvSpPr>
        <p:spPr>
          <a:xfrm>
            <a:off x="2517293" y="3784326"/>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Grutter Consulting esta preparando los documentos del programa</a:t>
            </a:r>
          </a:p>
        </p:txBody>
      </p:sp>
      <p:grpSp>
        <p:nvGrpSpPr>
          <p:cNvPr id="28" name="Group 28"/>
          <p:cNvGrpSpPr/>
          <p:nvPr/>
        </p:nvGrpSpPr>
        <p:grpSpPr>
          <a:xfrm>
            <a:off x="1412129" y="5075872"/>
            <a:ext cx="887949" cy="88794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31" name="TextBox 31"/>
          <p:cNvSpPr txBox="1"/>
          <p:nvPr/>
        </p:nvSpPr>
        <p:spPr>
          <a:xfrm>
            <a:off x="1412129" y="5196314"/>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3</a:t>
            </a:r>
          </a:p>
        </p:txBody>
      </p:sp>
      <p:sp>
        <p:nvSpPr>
          <p:cNvPr id="32" name="TextBox 32"/>
          <p:cNvSpPr txBox="1"/>
          <p:nvPr/>
        </p:nvSpPr>
        <p:spPr>
          <a:xfrm>
            <a:off x="2517293" y="5352924"/>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Registro inicial del programa previsto para 01/2025</a:t>
            </a:r>
          </a:p>
        </p:txBody>
      </p:sp>
      <p:grpSp>
        <p:nvGrpSpPr>
          <p:cNvPr id="33" name="Group 33"/>
          <p:cNvGrpSpPr/>
          <p:nvPr/>
        </p:nvGrpSpPr>
        <p:grpSpPr>
          <a:xfrm>
            <a:off x="1412129" y="6644471"/>
            <a:ext cx="887949" cy="88794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36" name="TextBox 36"/>
          <p:cNvSpPr txBox="1"/>
          <p:nvPr/>
        </p:nvSpPr>
        <p:spPr>
          <a:xfrm>
            <a:off x="1412129" y="6764913"/>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4</a:t>
            </a:r>
          </a:p>
        </p:txBody>
      </p:sp>
      <p:sp>
        <p:nvSpPr>
          <p:cNvPr id="37" name="TextBox 37"/>
          <p:cNvSpPr txBox="1"/>
          <p:nvPr/>
        </p:nvSpPr>
        <p:spPr>
          <a:xfrm>
            <a:off x="2517293" y="6921523"/>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Validacion del programa previsto para 04/2025</a:t>
            </a:r>
          </a:p>
        </p:txBody>
      </p:sp>
      <p:sp>
        <p:nvSpPr>
          <p:cNvPr id="38" name="Freeform 38"/>
          <p:cNvSpPr/>
          <p:nvPr/>
        </p:nvSpPr>
        <p:spPr>
          <a:xfrm>
            <a:off x="16081692" y="308676"/>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grpSp>
        <p:nvGrpSpPr>
          <p:cNvPr id="39" name="Group 39"/>
          <p:cNvGrpSpPr/>
          <p:nvPr/>
        </p:nvGrpSpPr>
        <p:grpSpPr>
          <a:xfrm>
            <a:off x="1241650" y="8096582"/>
            <a:ext cx="9355079" cy="1120924"/>
            <a:chOff x="0" y="0"/>
            <a:chExt cx="3177177" cy="380689"/>
          </a:xfrm>
        </p:grpSpPr>
        <p:sp>
          <p:nvSpPr>
            <p:cNvPr id="40" name="Freeform 4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41" name="TextBox 4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412129" y="8213070"/>
            <a:ext cx="887949" cy="887949"/>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txBody>
            <a:bodyPr/>
            <a:lstStyle/>
            <a:p>
              <a:endParaRPr lang="en-CH"/>
            </a:p>
          </p:txBody>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45" name="TextBox 45"/>
          <p:cNvSpPr txBox="1"/>
          <p:nvPr/>
        </p:nvSpPr>
        <p:spPr>
          <a:xfrm>
            <a:off x="1412129" y="8333512"/>
            <a:ext cx="887949"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5</a:t>
            </a:r>
          </a:p>
        </p:txBody>
      </p:sp>
      <p:sp>
        <p:nvSpPr>
          <p:cNvPr id="46" name="TextBox 46"/>
          <p:cNvSpPr txBox="1"/>
          <p:nvPr/>
        </p:nvSpPr>
        <p:spPr>
          <a:xfrm>
            <a:off x="2517293" y="8490122"/>
            <a:ext cx="8079436" cy="276695"/>
          </a:xfrm>
          <a:prstGeom prst="rect">
            <a:avLst/>
          </a:prstGeom>
        </p:spPr>
        <p:txBody>
          <a:bodyPr lIns="0" tIns="0" rIns="0" bIns="0" rtlCol="0" anchor="t">
            <a:spAutoFit/>
          </a:bodyPr>
          <a:lstStyle/>
          <a:p>
            <a:pPr algn="l">
              <a:lnSpc>
                <a:spcPts val="2074"/>
              </a:lnSpc>
              <a:spcBef>
                <a:spcPct val="0"/>
              </a:spcBef>
            </a:pPr>
            <a:r>
              <a:rPr lang="en-US" sz="1481" spc="105">
                <a:solidFill>
                  <a:srgbClr val="191919"/>
                </a:solidFill>
                <a:latin typeface="Calibri (MS)"/>
                <a:ea typeface="Calibri (MS)"/>
                <a:cs typeface="Calibri (MS)"/>
                <a:sym typeface="Calibri (MS)"/>
              </a:rPr>
              <a:t>Registro final previsto para 07/2025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01900"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1C362B"/>
            </a:solidFill>
          </p:spPr>
          <p:txBody>
            <a:bodyPr/>
            <a:lstStyle/>
            <a:p>
              <a:endParaRPr lang="en-CH"/>
            </a:p>
          </p:txBody>
        </p:sp>
        <p:sp>
          <p:nvSpPr>
            <p:cNvPr id="4" name="TextBox 4"/>
            <p:cNvSpPr txBox="1"/>
            <p:nvPr/>
          </p:nvSpPr>
          <p:spPr>
            <a:xfrm>
              <a:off x="0" y="-28575"/>
              <a:ext cx="812800" cy="2737908"/>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0" y="0"/>
            <a:ext cx="6846589" cy="10287000"/>
          </a:xfrm>
          <a:custGeom>
            <a:avLst/>
            <a:gdLst/>
            <a:ahLst/>
            <a:cxnLst/>
            <a:rect l="l" t="t" r="r" b="b"/>
            <a:pathLst>
              <a:path w="6846589" h="10287000">
                <a:moveTo>
                  <a:pt x="0" y="0"/>
                </a:moveTo>
                <a:lnTo>
                  <a:pt x="6846589" y="0"/>
                </a:lnTo>
                <a:lnTo>
                  <a:pt x="6846589" y="10287000"/>
                </a:lnTo>
                <a:lnTo>
                  <a:pt x="0" y="10287000"/>
                </a:lnTo>
                <a:lnTo>
                  <a:pt x="0" y="0"/>
                </a:lnTo>
                <a:close/>
              </a:path>
            </a:pathLst>
          </a:custGeom>
          <a:blipFill>
            <a:blip r:embed="rId2"/>
            <a:stretch>
              <a:fillRect l="-125844" r="-28816"/>
            </a:stretch>
          </a:blipFill>
        </p:spPr>
        <p:txBody>
          <a:bodyPr/>
          <a:lstStyle/>
          <a:p>
            <a:endParaRPr lang="en-CH"/>
          </a:p>
        </p:txBody>
      </p:sp>
      <p:sp>
        <p:nvSpPr>
          <p:cNvPr id="6" name="Freeform 6"/>
          <p:cNvSpPr/>
          <p:nvPr/>
        </p:nvSpPr>
        <p:spPr>
          <a:xfrm>
            <a:off x="5399024" y="169667"/>
            <a:ext cx="2895130" cy="2895130"/>
          </a:xfrm>
          <a:custGeom>
            <a:avLst/>
            <a:gdLst/>
            <a:ahLst/>
            <a:cxnLst/>
            <a:rect l="l" t="t" r="r" b="b"/>
            <a:pathLst>
              <a:path w="2895130" h="2895130">
                <a:moveTo>
                  <a:pt x="0" y="0"/>
                </a:moveTo>
                <a:lnTo>
                  <a:pt x="2895130" y="0"/>
                </a:lnTo>
                <a:lnTo>
                  <a:pt x="2895130" y="2895130"/>
                </a:lnTo>
                <a:lnTo>
                  <a:pt x="0" y="2895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7" name="Freeform 7"/>
          <p:cNvSpPr/>
          <p:nvPr/>
        </p:nvSpPr>
        <p:spPr>
          <a:xfrm>
            <a:off x="5399024" y="7215789"/>
            <a:ext cx="2895130" cy="2895130"/>
          </a:xfrm>
          <a:custGeom>
            <a:avLst/>
            <a:gdLst/>
            <a:ahLst/>
            <a:cxnLst/>
            <a:rect l="l" t="t" r="r" b="b"/>
            <a:pathLst>
              <a:path w="2895130" h="2895130">
                <a:moveTo>
                  <a:pt x="0" y="0"/>
                </a:moveTo>
                <a:lnTo>
                  <a:pt x="2895130" y="0"/>
                </a:lnTo>
                <a:lnTo>
                  <a:pt x="2895130" y="2895129"/>
                </a:lnTo>
                <a:lnTo>
                  <a:pt x="0" y="28951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8" name="Group 8"/>
          <p:cNvGrpSpPr>
            <a:grpSpLocks noChangeAspect="1"/>
          </p:cNvGrpSpPr>
          <p:nvPr/>
        </p:nvGrpSpPr>
        <p:grpSpPr>
          <a:xfrm>
            <a:off x="5513761" y="284409"/>
            <a:ext cx="2665657" cy="266564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18" r="-25018"/>
              </a:stretch>
            </a:blipFill>
          </p:spPr>
          <p:txBody>
            <a:bodyPr/>
            <a:lstStyle/>
            <a:p>
              <a:endParaRPr lang="en-CH"/>
            </a:p>
          </p:txBody>
        </p:sp>
      </p:grpSp>
      <p:grpSp>
        <p:nvGrpSpPr>
          <p:cNvPr id="10" name="Group 10"/>
          <p:cNvGrpSpPr>
            <a:grpSpLocks noChangeAspect="1"/>
          </p:cNvGrpSpPr>
          <p:nvPr/>
        </p:nvGrpSpPr>
        <p:grpSpPr>
          <a:xfrm>
            <a:off x="5513761" y="7330530"/>
            <a:ext cx="2665657" cy="266564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497" b="-497"/>
              </a:stretch>
            </a:blipFill>
          </p:spPr>
          <p:txBody>
            <a:bodyPr/>
            <a:lstStyle/>
            <a:p>
              <a:endParaRPr lang="en-CH"/>
            </a:p>
          </p:txBody>
        </p:sp>
      </p:grpSp>
      <p:sp>
        <p:nvSpPr>
          <p:cNvPr id="12" name="Freeform 12"/>
          <p:cNvSpPr/>
          <p:nvPr/>
        </p:nvSpPr>
        <p:spPr>
          <a:xfrm>
            <a:off x="16081692" y="285627"/>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H"/>
          </a:p>
        </p:txBody>
      </p:sp>
      <p:sp>
        <p:nvSpPr>
          <p:cNvPr id="13" name="Freeform 13"/>
          <p:cNvSpPr/>
          <p:nvPr/>
        </p:nvSpPr>
        <p:spPr>
          <a:xfrm>
            <a:off x="5399024" y="3692728"/>
            <a:ext cx="2895130" cy="2895130"/>
          </a:xfrm>
          <a:custGeom>
            <a:avLst/>
            <a:gdLst/>
            <a:ahLst/>
            <a:cxnLst/>
            <a:rect l="l" t="t" r="r" b="b"/>
            <a:pathLst>
              <a:path w="2895130" h="2895130">
                <a:moveTo>
                  <a:pt x="0" y="0"/>
                </a:moveTo>
                <a:lnTo>
                  <a:pt x="2895130" y="0"/>
                </a:lnTo>
                <a:lnTo>
                  <a:pt x="2895130" y="2895130"/>
                </a:lnTo>
                <a:lnTo>
                  <a:pt x="0" y="2895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14" name="Group 14"/>
          <p:cNvGrpSpPr>
            <a:grpSpLocks noChangeAspect="1"/>
          </p:cNvGrpSpPr>
          <p:nvPr/>
        </p:nvGrpSpPr>
        <p:grpSpPr>
          <a:xfrm>
            <a:off x="5513761" y="3810677"/>
            <a:ext cx="2665657" cy="2665646"/>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7145" r="-37145"/>
              </a:stretch>
            </a:blipFill>
          </p:spPr>
          <p:txBody>
            <a:bodyPr/>
            <a:lstStyle/>
            <a:p>
              <a:endParaRPr lang="en-CH"/>
            </a:p>
          </p:txBody>
        </p:sp>
      </p:grpSp>
      <p:sp>
        <p:nvSpPr>
          <p:cNvPr id="16" name="TextBox 16"/>
          <p:cNvSpPr txBox="1"/>
          <p:nvPr/>
        </p:nvSpPr>
        <p:spPr>
          <a:xfrm>
            <a:off x="1028700" y="943656"/>
            <a:ext cx="2179574" cy="1723263"/>
          </a:xfrm>
          <a:prstGeom prst="rect">
            <a:avLst/>
          </a:prstGeom>
        </p:spPr>
        <p:txBody>
          <a:bodyPr lIns="0" tIns="0" rIns="0" bIns="0" rtlCol="0" anchor="t">
            <a:spAutoFit/>
          </a:bodyPr>
          <a:lstStyle/>
          <a:p>
            <a:pPr algn="just">
              <a:lnSpc>
                <a:spcPts val="6426"/>
              </a:lnSpc>
            </a:pPr>
            <a:r>
              <a:rPr lang="en-US" sz="5100" b="1">
                <a:solidFill>
                  <a:srgbClr val="FFFFFF"/>
                </a:solidFill>
                <a:latin typeface="Calibri (MS) Bold"/>
                <a:ea typeface="Calibri (MS) Bold"/>
                <a:cs typeface="Calibri (MS) Bold"/>
                <a:sym typeface="Calibri (MS) Bold"/>
              </a:rPr>
              <a:t>Nuestro Team </a:t>
            </a:r>
          </a:p>
        </p:txBody>
      </p:sp>
      <p:sp>
        <p:nvSpPr>
          <p:cNvPr id="17" name="TextBox 17"/>
          <p:cNvSpPr txBox="1"/>
          <p:nvPr/>
        </p:nvSpPr>
        <p:spPr>
          <a:xfrm>
            <a:off x="8563462" y="1079390"/>
            <a:ext cx="3970203" cy="537842"/>
          </a:xfrm>
          <a:prstGeom prst="rect">
            <a:avLst/>
          </a:prstGeom>
        </p:spPr>
        <p:txBody>
          <a:bodyPr lIns="0" tIns="0" rIns="0" bIns="0" rtlCol="0" anchor="t">
            <a:spAutoFit/>
          </a:bodyPr>
          <a:lstStyle/>
          <a:p>
            <a:pPr algn="just">
              <a:lnSpc>
                <a:spcPts val="4480"/>
              </a:lnSpc>
            </a:pPr>
            <a:r>
              <a:rPr lang="en-US" sz="3200" b="1">
                <a:solidFill>
                  <a:srgbClr val="12372A"/>
                </a:solidFill>
                <a:latin typeface="Open Sauce Heavy"/>
                <a:ea typeface="Open Sauce Heavy"/>
                <a:cs typeface="Open Sauce Heavy"/>
                <a:sym typeface="Open Sauce Heavy"/>
              </a:rPr>
              <a:t>Jurg Grutter</a:t>
            </a:r>
          </a:p>
        </p:txBody>
      </p:sp>
      <p:sp>
        <p:nvSpPr>
          <p:cNvPr id="18" name="TextBox 18"/>
          <p:cNvSpPr txBox="1"/>
          <p:nvPr/>
        </p:nvSpPr>
        <p:spPr>
          <a:xfrm>
            <a:off x="8563462" y="8028453"/>
            <a:ext cx="4828494" cy="594992"/>
          </a:xfrm>
          <a:prstGeom prst="rect">
            <a:avLst/>
          </a:prstGeom>
        </p:spPr>
        <p:txBody>
          <a:bodyPr lIns="0" tIns="0" rIns="0" bIns="0" rtlCol="0" anchor="t">
            <a:spAutoFit/>
          </a:bodyPr>
          <a:lstStyle/>
          <a:p>
            <a:pPr algn="just">
              <a:lnSpc>
                <a:spcPts val="4480"/>
              </a:lnSpc>
            </a:pPr>
            <a:r>
              <a:rPr lang="en-US" sz="3200" b="1">
                <a:solidFill>
                  <a:srgbClr val="12372A"/>
                </a:solidFill>
                <a:latin typeface="Calibri (MS) Bold"/>
                <a:ea typeface="Calibri (MS) Bold"/>
                <a:cs typeface="Calibri (MS) Bold"/>
                <a:sym typeface="Calibri (MS) Bold"/>
              </a:rPr>
              <a:t>Susana Ricaurte</a:t>
            </a:r>
          </a:p>
        </p:txBody>
      </p:sp>
      <p:sp>
        <p:nvSpPr>
          <p:cNvPr id="19" name="TextBox 19"/>
          <p:cNvSpPr txBox="1"/>
          <p:nvPr/>
        </p:nvSpPr>
        <p:spPr>
          <a:xfrm>
            <a:off x="8563462" y="1664857"/>
            <a:ext cx="3063548" cy="422274"/>
          </a:xfrm>
          <a:prstGeom prst="rect">
            <a:avLst/>
          </a:prstGeom>
        </p:spPr>
        <p:txBody>
          <a:bodyPr lIns="0" tIns="0" rIns="0" bIns="0" rtlCol="0" anchor="t">
            <a:spAutoFit/>
          </a:bodyPr>
          <a:lstStyle/>
          <a:p>
            <a:pPr algn="just">
              <a:lnSpc>
                <a:spcPts val="3500"/>
              </a:lnSpc>
            </a:pPr>
            <a:r>
              <a:rPr lang="en-US" sz="2500">
                <a:solidFill>
                  <a:srgbClr val="12372A"/>
                </a:solidFill>
                <a:latin typeface="Open Sauce Light"/>
                <a:ea typeface="Open Sauce Light"/>
                <a:cs typeface="Open Sauce Light"/>
                <a:sym typeface="Open Sauce Light"/>
              </a:rPr>
              <a:t>CEO</a:t>
            </a:r>
          </a:p>
        </p:txBody>
      </p:sp>
      <p:sp>
        <p:nvSpPr>
          <p:cNvPr id="20" name="TextBox 20"/>
          <p:cNvSpPr txBox="1"/>
          <p:nvPr/>
        </p:nvSpPr>
        <p:spPr>
          <a:xfrm>
            <a:off x="8563462" y="8671070"/>
            <a:ext cx="6070521" cy="860424"/>
          </a:xfrm>
          <a:prstGeom prst="rect">
            <a:avLst/>
          </a:prstGeom>
        </p:spPr>
        <p:txBody>
          <a:bodyPr lIns="0" tIns="0" rIns="0" bIns="0" rtlCol="0" anchor="t">
            <a:spAutoFit/>
          </a:bodyPr>
          <a:lstStyle/>
          <a:p>
            <a:pPr algn="l">
              <a:lnSpc>
                <a:spcPts val="3500"/>
              </a:lnSpc>
            </a:pPr>
            <a:r>
              <a:rPr lang="en-US" sz="2500">
                <a:solidFill>
                  <a:srgbClr val="3A5664"/>
                </a:solidFill>
                <a:latin typeface="Open Sauce Light"/>
                <a:ea typeface="Open Sauce Light"/>
                <a:cs typeface="Open Sauce Light"/>
                <a:sym typeface="Open Sauce Light"/>
              </a:rPr>
              <a:t>Program manager Latin America</a:t>
            </a:r>
          </a:p>
          <a:p>
            <a:pPr algn="l">
              <a:lnSpc>
                <a:spcPts val="3500"/>
              </a:lnSpc>
            </a:pPr>
            <a:endParaRPr lang="en-US" sz="2500">
              <a:solidFill>
                <a:srgbClr val="3A5664"/>
              </a:solidFill>
              <a:latin typeface="Open Sauce Light"/>
              <a:ea typeface="Open Sauce Light"/>
              <a:cs typeface="Open Sauce Light"/>
              <a:sym typeface="Open Sauce Light"/>
            </a:endParaRPr>
          </a:p>
        </p:txBody>
      </p:sp>
      <p:sp>
        <p:nvSpPr>
          <p:cNvPr id="21" name="TextBox 21"/>
          <p:cNvSpPr txBox="1"/>
          <p:nvPr/>
        </p:nvSpPr>
        <p:spPr>
          <a:xfrm>
            <a:off x="8563462" y="2273476"/>
            <a:ext cx="5423086" cy="422274"/>
          </a:xfrm>
          <a:prstGeom prst="rect">
            <a:avLst/>
          </a:prstGeom>
        </p:spPr>
        <p:txBody>
          <a:bodyPr lIns="0" tIns="0" rIns="0" bIns="0" rtlCol="0" anchor="t">
            <a:spAutoFit/>
          </a:bodyPr>
          <a:lstStyle/>
          <a:p>
            <a:pPr algn="just">
              <a:lnSpc>
                <a:spcPts val="3500"/>
              </a:lnSpc>
            </a:pPr>
            <a:r>
              <a:rPr lang="en-US" sz="2500">
                <a:solidFill>
                  <a:srgbClr val="12372A"/>
                </a:solidFill>
                <a:latin typeface="Open Sauce Light"/>
                <a:ea typeface="Open Sauce Light"/>
                <a:cs typeface="Open Sauce Light"/>
                <a:sym typeface="Open Sauce Light"/>
              </a:rPr>
              <a:t>jurg.grutter@grutterconsulting.com</a:t>
            </a:r>
          </a:p>
        </p:txBody>
      </p:sp>
      <p:sp>
        <p:nvSpPr>
          <p:cNvPr id="22" name="TextBox 22"/>
          <p:cNvSpPr txBox="1"/>
          <p:nvPr/>
        </p:nvSpPr>
        <p:spPr>
          <a:xfrm>
            <a:off x="8563462" y="9296545"/>
            <a:ext cx="5955421" cy="422274"/>
          </a:xfrm>
          <a:prstGeom prst="rect">
            <a:avLst/>
          </a:prstGeom>
        </p:spPr>
        <p:txBody>
          <a:bodyPr lIns="0" tIns="0" rIns="0" bIns="0" rtlCol="0" anchor="t">
            <a:spAutoFit/>
          </a:bodyPr>
          <a:lstStyle/>
          <a:p>
            <a:pPr algn="just">
              <a:lnSpc>
                <a:spcPts val="3500"/>
              </a:lnSpc>
            </a:pPr>
            <a:r>
              <a:rPr lang="en-US" sz="2500">
                <a:solidFill>
                  <a:srgbClr val="12372A"/>
                </a:solidFill>
                <a:latin typeface="Open Sauce Light"/>
                <a:ea typeface="Open Sauce Light"/>
                <a:cs typeface="Open Sauce Light"/>
                <a:sym typeface="Open Sauce Light"/>
              </a:rPr>
              <a:t>susana.ricaurte@grutterconsulting.com</a:t>
            </a:r>
          </a:p>
        </p:txBody>
      </p:sp>
      <p:sp>
        <p:nvSpPr>
          <p:cNvPr id="23" name="TextBox 23"/>
          <p:cNvSpPr txBox="1"/>
          <p:nvPr/>
        </p:nvSpPr>
        <p:spPr>
          <a:xfrm>
            <a:off x="8563462" y="4030602"/>
            <a:ext cx="3970203" cy="537842"/>
          </a:xfrm>
          <a:prstGeom prst="rect">
            <a:avLst/>
          </a:prstGeom>
        </p:spPr>
        <p:txBody>
          <a:bodyPr lIns="0" tIns="0" rIns="0" bIns="0" rtlCol="0" anchor="t">
            <a:spAutoFit/>
          </a:bodyPr>
          <a:lstStyle/>
          <a:p>
            <a:pPr algn="just">
              <a:lnSpc>
                <a:spcPts val="4480"/>
              </a:lnSpc>
            </a:pPr>
            <a:r>
              <a:rPr lang="en-US" sz="3200" b="1">
                <a:solidFill>
                  <a:srgbClr val="12372A"/>
                </a:solidFill>
                <a:latin typeface="Open Sauce Heavy"/>
                <a:ea typeface="Open Sauce Heavy"/>
                <a:cs typeface="Open Sauce Heavy"/>
                <a:sym typeface="Open Sauce Heavy"/>
              </a:rPr>
              <a:t>Juan Tapia</a:t>
            </a:r>
          </a:p>
        </p:txBody>
      </p:sp>
      <p:sp>
        <p:nvSpPr>
          <p:cNvPr id="24" name="TextBox 24"/>
          <p:cNvSpPr txBox="1"/>
          <p:nvPr/>
        </p:nvSpPr>
        <p:spPr>
          <a:xfrm>
            <a:off x="8563462" y="4645043"/>
            <a:ext cx="3063548" cy="422274"/>
          </a:xfrm>
          <a:prstGeom prst="rect">
            <a:avLst/>
          </a:prstGeom>
        </p:spPr>
        <p:txBody>
          <a:bodyPr lIns="0" tIns="0" rIns="0" bIns="0" rtlCol="0" anchor="t">
            <a:spAutoFit/>
          </a:bodyPr>
          <a:lstStyle/>
          <a:p>
            <a:pPr algn="just">
              <a:lnSpc>
                <a:spcPts val="3500"/>
              </a:lnSpc>
            </a:pPr>
            <a:r>
              <a:rPr lang="en-US" sz="2500">
                <a:solidFill>
                  <a:srgbClr val="12372A"/>
                </a:solidFill>
                <a:latin typeface="Open Sauce Light"/>
                <a:ea typeface="Open Sauce Light"/>
                <a:cs typeface="Open Sauce Light"/>
                <a:sym typeface="Open Sauce Light"/>
              </a:rPr>
              <a:t>Director cidatt</a:t>
            </a:r>
          </a:p>
        </p:txBody>
      </p:sp>
      <p:sp>
        <p:nvSpPr>
          <p:cNvPr id="25" name="TextBox 25"/>
          <p:cNvSpPr txBox="1"/>
          <p:nvPr/>
        </p:nvSpPr>
        <p:spPr>
          <a:xfrm>
            <a:off x="8563462" y="5257817"/>
            <a:ext cx="5423086" cy="422274"/>
          </a:xfrm>
          <a:prstGeom prst="rect">
            <a:avLst/>
          </a:prstGeom>
        </p:spPr>
        <p:txBody>
          <a:bodyPr lIns="0" tIns="0" rIns="0" bIns="0" rtlCol="0" anchor="t">
            <a:spAutoFit/>
          </a:bodyPr>
          <a:lstStyle/>
          <a:p>
            <a:pPr algn="just">
              <a:lnSpc>
                <a:spcPts val="3500"/>
              </a:lnSpc>
            </a:pPr>
            <a:r>
              <a:rPr lang="en-US" sz="2500">
                <a:solidFill>
                  <a:srgbClr val="12372A"/>
                </a:solidFill>
                <a:latin typeface="Open Sauce Light"/>
                <a:ea typeface="Open Sauce Light"/>
                <a:cs typeface="Open Sauce Light"/>
                <a:sym typeface="Open Sauce Light"/>
              </a:rPr>
              <a:t>jtapia@cidatt.com.pe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grpSp>
        <p:nvGrpSpPr>
          <p:cNvPr id="3" name="Group 3"/>
          <p:cNvGrpSpPr/>
          <p:nvPr/>
        </p:nvGrpSpPr>
        <p:grpSpPr>
          <a:xfrm>
            <a:off x="0" y="28575"/>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3A5664">
                <a:alpha val="38824"/>
              </a:srgbClr>
            </a:solidFill>
          </p:spPr>
          <p:txBody>
            <a:bodyPr/>
            <a:lstStyle/>
            <a:p>
              <a:endParaRPr lang="en-CH"/>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rot="-11146">
            <a:off x="8446624" y="4822860"/>
            <a:ext cx="8812607" cy="0"/>
          </a:xfrm>
          <a:prstGeom prst="line">
            <a:avLst/>
          </a:prstGeom>
          <a:ln w="47625" cap="flat">
            <a:solidFill>
              <a:srgbClr val="FFFFFF"/>
            </a:solidFill>
            <a:prstDash val="solid"/>
            <a:headEnd type="none" w="sm" len="sm"/>
            <a:tailEnd type="none" w="sm" len="sm"/>
          </a:ln>
        </p:spPr>
        <p:txBody>
          <a:bodyPr/>
          <a:lstStyle/>
          <a:p>
            <a:endParaRPr lang="en-CH"/>
          </a:p>
        </p:txBody>
      </p:sp>
      <p:sp>
        <p:nvSpPr>
          <p:cNvPr id="7" name="Freeform 7"/>
          <p:cNvSpPr/>
          <p:nvPr/>
        </p:nvSpPr>
        <p:spPr>
          <a:xfrm>
            <a:off x="16081692" y="285627"/>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8" name="TextBox 8"/>
          <p:cNvSpPr txBox="1"/>
          <p:nvPr/>
        </p:nvSpPr>
        <p:spPr>
          <a:xfrm>
            <a:off x="11683823" y="3236947"/>
            <a:ext cx="5575477" cy="1285875"/>
          </a:xfrm>
          <a:prstGeom prst="rect">
            <a:avLst/>
          </a:prstGeom>
        </p:spPr>
        <p:txBody>
          <a:bodyPr lIns="0" tIns="0" rIns="0" bIns="0" rtlCol="0" anchor="t">
            <a:spAutoFit/>
          </a:bodyPr>
          <a:lstStyle/>
          <a:p>
            <a:pPr algn="ctr">
              <a:lnSpc>
                <a:spcPts val="10500"/>
              </a:lnSpc>
            </a:pPr>
            <a:r>
              <a:rPr lang="en-US" sz="7500" b="1">
                <a:solidFill>
                  <a:srgbClr val="FFFFFF"/>
                </a:solidFill>
                <a:latin typeface="Open Sauce Heavy"/>
                <a:ea typeface="Open Sauce Heavy"/>
                <a:cs typeface="Open Sauce Heavy"/>
                <a:sym typeface="Open Sauce Heavy"/>
              </a:rPr>
              <a:t>Gracias !</a:t>
            </a:r>
          </a:p>
        </p:txBody>
      </p:sp>
      <p:sp>
        <p:nvSpPr>
          <p:cNvPr id="9" name="TextBox 9"/>
          <p:cNvSpPr txBox="1"/>
          <p:nvPr/>
        </p:nvSpPr>
        <p:spPr>
          <a:xfrm>
            <a:off x="7200659" y="5029200"/>
            <a:ext cx="10058641" cy="1285875"/>
          </a:xfrm>
          <a:prstGeom prst="rect">
            <a:avLst/>
          </a:prstGeom>
        </p:spPr>
        <p:txBody>
          <a:bodyPr lIns="0" tIns="0" rIns="0" bIns="0" rtlCol="0" anchor="t">
            <a:spAutoFit/>
          </a:bodyPr>
          <a:lstStyle/>
          <a:p>
            <a:pPr algn="r">
              <a:lnSpc>
                <a:spcPts val="10500"/>
              </a:lnSpc>
            </a:pPr>
            <a:r>
              <a:rPr lang="en-US" sz="7500">
                <a:solidFill>
                  <a:srgbClr val="FFFFFF"/>
                </a:solidFill>
                <a:latin typeface="Open Sauce Light"/>
                <a:ea typeface="Open Sauce Light"/>
                <a:cs typeface="Open Sauce Light"/>
                <a:sym typeface="Open Sauce Light"/>
              </a:rPr>
              <a:t>Q&amp;A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9479495" cy="8229600"/>
            <a:chOff x="0" y="0"/>
            <a:chExt cx="2577629" cy="2167467"/>
          </a:xfrm>
        </p:grpSpPr>
        <p:sp>
          <p:nvSpPr>
            <p:cNvPr id="3" name="Freeform 3"/>
            <p:cNvSpPr/>
            <p:nvPr/>
          </p:nvSpPr>
          <p:spPr>
            <a:xfrm>
              <a:off x="0" y="0"/>
              <a:ext cx="2577629" cy="2167467"/>
            </a:xfrm>
            <a:custGeom>
              <a:avLst/>
              <a:gdLst/>
              <a:ahLst/>
              <a:cxnLst/>
              <a:rect l="l" t="t" r="r" b="b"/>
              <a:pathLst>
                <a:path w="2577629" h="2167467">
                  <a:moveTo>
                    <a:pt x="0" y="0"/>
                  </a:moveTo>
                  <a:lnTo>
                    <a:pt x="2577629" y="0"/>
                  </a:lnTo>
                  <a:lnTo>
                    <a:pt x="2577629" y="2167467"/>
                  </a:lnTo>
                  <a:lnTo>
                    <a:pt x="0" y="2167467"/>
                  </a:lnTo>
                  <a:close/>
                </a:path>
              </a:pathLst>
            </a:custGeom>
            <a:solidFill>
              <a:srgbClr val="12372A"/>
            </a:solidFill>
          </p:spPr>
          <p:txBody>
            <a:bodyPr/>
            <a:lstStyle/>
            <a:p>
              <a:endParaRPr lang="en-CH"/>
            </a:p>
          </p:txBody>
        </p:sp>
        <p:sp>
          <p:nvSpPr>
            <p:cNvPr id="4" name="TextBox 4"/>
            <p:cNvSpPr txBox="1"/>
            <p:nvPr/>
          </p:nvSpPr>
          <p:spPr>
            <a:xfrm>
              <a:off x="0" y="-38100"/>
              <a:ext cx="2577629" cy="2205567"/>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2770581"/>
            <a:ext cx="7386009" cy="0"/>
          </a:xfrm>
          <a:prstGeom prst="line">
            <a:avLst/>
          </a:prstGeom>
          <a:ln w="47625" cap="flat">
            <a:solidFill>
              <a:srgbClr val="FFFFFF"/>
            </a:solidFill>
            <a:prstDash val="solid"/>
            <a:headEnd type="none" w="sm" len="sm"/>
            <a:tailEnd type="none" w="sm" len="sm"/>
          </a:ln>
        </p:spPr>
        <p:txBody>
          <a:bodyPr/>
          <a:lstStyle/>
          <a:p>
            <a:endParaRPr lang="en-CH"/>
          </a:p>
        </p:txBody>
      </p:sp>
      <p:grpSp>
        <p:nvGrpSpPr>
          <p:cNvPr id="6" name="Group 6"/>
          <p:cNvGrpSpPr/>
          <p:nvPr/>
        </p:nvGrpSpPr>
        <p:grpSpPr>
          <a:xfrm>
            <a:off x="9479496" y="-1367919"/>
            <a:ext cx="9444972" cy="12354875"/>
            <a:chOff x="0" y="0"/>
            <a:chExt cx="7116404" cy="9308898"/>
          </a:xfrm>
        </p:grpSpPr>
        <p:sp>
          <p:nvSpPr>
            <p:cNvPr id="7" name="Freeform 7"/>
            <p:cNvSpPr/>
            <p:nvPr/>
          </p:nvSpPr>
          <p:spPr>
            <a:xfrm>
              <a:off x="0" y="0"/>
              <a:ext cx="7116404" cy="9308898"/>
            </a:xfrm>
            <a:custGeom>
              <a:avLst/>
              <a:gdLst/>
              <a:ahLst/>
              <a:cxnLst/>
              <a:rect l="l" t="t" r="r" b="b"/>
              <a:pathLst>
                <a:path w="7116404" h="9308898">
                  <a:moveTo>
                    <a:pt x="6653526" y="9308898"/>
                  </a:moveTo>
                  <a:lnTo>
                    <a:pt x="462879" y="9308898"/>
                  </a:lnTo>
                  <a:cubicBezTo>
                    <a:pt x="207301" y="9308898"/>
                    <a:pt x="0" y="8900760"/>
                    <a:pt x="0" y="8400372"/>
                  </a:cubicBezTo>
                  <a:lnTo>
                    <a:pt x="0" y="911322"/>
                  </a:lnTo>
                  <a:cubicBezTo>
                    <a:pt x="0" y="408138"/>
                    <a:pt x="207301" y="0"/>
                    <a:pt x="462879" y="0"/>
                  </a:cubicBezTo>
                  <a:lnTo>
                    <a:pt x="6653526" y="0"/>
                  </a:lnTo>
                  <a:cubicBezTo>
                    <a:pt x="6909102" y="0"/>
                    <a:pt x="7116404" y="408138"/>
                    <a:pt x="7116404" y="911322"/>
                  </a:cubicBezTo>
                  <a:lnTo>
                    <a:pt x="7116404" y="8400372"/>
                  </a:lnTo>
                  <a:cubicBezTo>
                    <a:pt x="7116404" y="8900760"/>
                    <a:pt x="6909102" y="9308898"/>
                    <a:pt x="6653526" y="9308898"/>
                  </a:cubicBezTo>
                  <a:close/>
                </a:path>
              </a:pathLst>
            </a:custGeom>
            <a:blipFill>
              <a:blip r:embed="rId2"/>
              <a:stretch>
                <a:fillRect l="-28218" r="-46193"/>
              </a:stretch>
            </a:blipFill>
          </p:spPr>
          <p:txBody>
            <a:bodyPr/>
            <a:lstStyle/>
            <a:p>
              <a:endParaRPr lang="en-CH"/>
            </a:p>
          </p:txBody>
        </p:sp>
      </p:grpSp>
      <p:sp>
        <p:nvSpPr>
          <p:cNvPr id="8" name="TextBox 8"/>
          <p:cNvSpPr txBox="1"/>
          <p:nvPr/>
        </p:nvSpPr>
        <p:spPr>
          <a:xfrm>
            <a:off x="1028700" y="1536461"/>
            <a:ext cx="5865507" cy="913638"/>
          </a:xfrm>
          <a:prstGeom prst="rect">
            <a:avLst/>
          </a:prstGeom>
        </p:spPr>
        <p:txBody>
          <a:bodyPr lIns="0" tIns="0" rIns="0" bIns="0" rtlCol="0" anchor="t">
            <a:spAutoFit/>
          </a:bodyPr>
          <a:lstStyle/>
          <a:p>
            <a:pPr algn="just">
              <a:lnSpc>
                <a:spcPts val="6426"/>
              </a:lnSpc>
            </a:pPr>
            <a:r>
              <a:rPr lang="en-US" sz="5100" b="1">
                <a:solidFill>
                  <a:srgbClr val="FFFFFF"/>
                </a:solidFill>
                <a:latin typeface="Calibri (MS) Bold"/>
                <a:ea typeface="Calibri (MS) Bold"/>
                <a:cs typeface="Calibri (MS) Bold"/>
                <a:sym typeface="Calibri (MS) Bold"/>
              </a:rPr>
              <a:t>Sobre Nosotros</a:t>
            </a:r>
          </a:p>
        </p:txBody>
      </p:sp>
      <p:sp>
        <p:nvSpPr>
          <p:cNvPr id="9" name="TextBox 9"/>
          <p:cNvSpPr txBox="1"/>
          <p:nvPr/>
        </p:nvSpPr>
        <p:spPr>
          <a:xfrm>
            <a:off x="1028700" y="3003944"/>
            <a:ext cx="7386009" cy="6347459"/>
          </a:xfrm>
          <a:prstGeom prst="rect">
            <a:avLst/>
          </a:prstGeom>
        </p:spPr>
        <p:txBody>
          <a:bodyPr lIns="0" tIns="0" rIns="0" bIns="0" rtlCol="0" anchor="t">
            <a:spAutoFit/>
          </a:bodyPr>
          <a:lstStyle/>
          <a:p>
            <a:pPr algn="l">
              <a:lnSpc>
                <a:spcPts val="2940"/>
              </a:lnSpc>
            </a:pPr>
            <a:r>
              <a:rPr lang="en-US" sz="2100">
                <a:solidFill>
                  <a:srgbClr val="FFFFFF"/>
                </a:solidFill>
                <a:latin typeface="Calibri (MS) Light"/>
                <a:ea typeface="Calibri (MS) Light"/>
                <a:cs typeface="Calibri (MS) Light"/>
                <a:sym typeface="Calibri (MS) Light"/>
              </a:rPr>
              <a:t>Somos líderes globales en metodologías de créditos de carbono para el sector del transporte, con más de 15 años de experiencia como agregadores de proyectos de compensación de carbono. Desde 1997, hemos sido pioneros en el desarrollo y registro de proyectos de transporte tanto a nivel nacional como internacional, incluyendo los primeros proyectos en este ámbito. Con 150 proyectos de transporte registrados en 20 países, poseemos más del 50% de la cuota del mercado global. Nuestros proyectos están reconocidos bajo estándares líderes como la CMNUCC, VCS, Gold Standard, así como en mercados nacionales de Canadá, Corea del Sur y Suiza. Trabajamos estrechamente con más de 120 empresas y más de 30 operadores de transporte público, ofreciendo soluciones innovadoras para reducir las emisiones en el sector del transporte. Nuestro historial comprobado y dedicación nos posicionan como una fuerza impulsora en la sostenibilidad y la acción climática efectiva a nivel mundial.</a:t>
            </a:r>
          </a:p>
          <a:p>
            <a:pPr algn="l">
              <a:lnSpc>
                <a:spcPts val="2940"/>
              </a:lnSpc>
            </a:pPr>
            <a:endParaRPr lang="en-US" sz="2100">
              <a:solidFill>
                <a:srgbClr val="FFFFFF"/>
              </a:solidFill>
              <a:latin typeface="Calibri (MS) Light"/>
              <a:ea typeface="Calibri (MS) Light"/>
              <a:cs typeface="Calibri (MS) Light"/>
              <a:sym typeface="Calibri (MS) Light"/>
            </a:endParaRPr>
          </a:p>
        </p:txBody>
      </p:sp>
      <p:sp>
        <p:nvSpPr>
          <p:cNvPr id="10" name="Freeform 10"/>
          <p:cNvSpPr/>
          <p:nvPr/>
        </p:nvSpPr>
        <p:spPr>
          <a:xfrm>
            <a:off x="154805" y="164289"/>
            <a:ext cx="2008341" cy="635366"/>
          </a:xfrm>
          <a:custGeom>
            <a:avLst/>
            <a:gdLst/>
            <a:ahLst/>
            <a:cxnLst/>
            <a:rect l="l" t="t" r="r" b="b"/>
            <a:pathLst>
              <a:path w="2008341" h="635366">
                <a:moveTo>
                  <a:pt x="0" y="0"/>
                </a:moveTo>
                <a:lnTo>
                  <a:pt x="2008340" y="0"/>
                </a:lnTo>
                <a:lnTo>
                  <a:pt x="2008340"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2"/>
            <a:stretch>
              <a:fillRect l="-30113" r="-12499"/>
            </a:stretch>
          </a:blipFill>
        </p:spPr>
        <p:txBody>
          <a:bodyPr/>
          <a:lstStyle/>
          <a:p>
            <a:endParaRPr lang="en-CH"/>
          </a:p>
        </p:txBody>
      </p:sp>
      <p:grpSp>
        <p:nvGrpSpPr>
          <p:cNvPr id="3" name="Group 3"/>
          <p:cNvGrpSpPr/>
          <p:nvPr/>
        </p:nvGrpSpPr>
        <p:grpSpPr>
          <a:xfrm>
            <a:off x="1241650" y="2455235"/>
            <a:ext cx="9355079" cy="1120924"/>
            <a:chOff x="0" y="0"/>
            <a:chExt cx="3177177" cy="380689"/>
          </a:xfrm>
        </p:grpSpPr>
        <p:sp>
          <p:nvSpPr>
            <p:cNvPr id="4" name="Freeform 4"/>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5" name="TextBox 5"/>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41650" y="4023834"/>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5592432"/>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41650" y="7161031"/>
            <a:ext cx="9355079" cy="1120924"/>
            <a:chOff x="0" y="0"/>
            <a:chExt cx="3177177" cy="380689"/>
          </a:xfrm>
        </p:grpSpPr>
        <p:sp>
          <p:nvSpPr>
            <p:cNvPr id="13" name="Freeform 1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4" name="TextBox 1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12129" y="2653829"/>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El Acuerdo de París incluye un nuevo sistema de créditos de carbono denominado ITMO (Internationally Transferred Mitigation Outcomes)</a:t>
            </a:r>
          </a:p>
        </p:txBody>
      </p:sp>
      <p:sp>
        <p:nvSpPr>
          <p:cNvPr id="16" name="TextBox 16"/>
          <p:cNvSpPr txBox="1"/>
          <p:nvPr/>
        </p:nvSpPr>
        <p:spPr>
          <a:xfrm>
            <a:off x="1241650" y="439966"/>
            <a:ext cx="7412704" cy="967918"/>
          </a:xfrm>
          <a:prstGeom prst="rect">
            <a:avLst/>
          </a:prstGeom>
        </p:spPr>
        <p:txBody>
          <a:bodyPr lIns="0" tIns="0" rIns="0" bIns="0" rtlCol="0" anchor="t">
            <a:spAutoFit/>
          </a:bodyPr>
          <a:lstStyle/>
          <a:p>
            <a:pPr marL="0" lvl="0" indent="0" algn="l">
              <a:lnSpc>
                <a:spcPts val="7025"/>
              </a:lnSpc>
              <a:spcBef>
                <a:spcPct val="0"/>
              </a:spcBef>
            </a:pPr>
            <a:r>
              <a:rPr lang="en-US" sz="5018" spc="326">
                <a:solidFill>
                  <a:srgbClr val="FFFFFF"/>
                </a:solidFill>
                <a:latin typeface="Calibri (MS)"/>
                <a:ea typeface="Calibri (MS)"/>
                <a:cs typeface="Calibri (MS)"/>
                <a:sym typeface="Calibri (MS)"/>
              </a:rPr>
              <a:t>Créditos de Carbono 2.0</a:t>
            </a:r>
          </a:p>
        </p:txBody>
      </p:sp>
      <p:sp>
        <p:nvSpPr>
          <p:cNvPr id="17" name="TextBox 17"/>
          <p:cNvSpPr txBox="1"/>
          <p:nvPr/>
        </p:nvSpPr>
        <p:spPr>
          <a:xfrm>
            <a:off x="1409461" y="4198615"/>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Perú tiene un acuerdo marco con Suiza para la venta de ITMOs → </a:t>
            </a:r>
            <a:r>
              <a:rPr lang="en-US" sz="1881" u="sng" spc="133">
                <a:solidFill>
                  <a:srgbClr val="191919"/>
                </a:solidFill>
                <a:latin typeface="Calibri (MS)"/>
                <a:ea typeface="Calibri (MS)"/>
                <a:cs typeface="Calibri (MS)"/>
                <a:sym typeface="Calibri (MS)"/>
                <a:hlinkClick r:id="rId3" tooltip="https://peru.klik.ch/en"/>
              </a:rPr>
              <a:t>Cooperation on climate protection between Peru and Switzerland (klik.ch)</a:t>
            </a:r>
          </a:p>
        </p:txBody>
      </p:sp>
      <p:sp>
        <p:nvSpPr>
          <p:cNvPr id="18" name="TextBox 18"/>
          <p:cNvSpPr txBox="1"/>
          <p:nvPr/>
        </p:nvSpPr>
        <p:spPr>
          <a:xfrm>
            <a:off x="1409461" y="5897232"/>
            <a:ext cx="9184600"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Esto permite la transferencia de reducciones de emisiones entre países</a:t>
            </a:r>
          </a:p>
        </p:txBody>
      </p:sp>
      <p:sp>
        <p:nvSpPr>
          <p:cNvPr id="19" name="TextBox 19"/>
          <p:cNvSpPr txBox="1"/>
          <p:nvPr/>
        </p:nvSpPr>
        <p:spPr>
          <a:xfrm>
            <a:off x="1412129" y="7335812"/>
            <a:ext cx="8986781"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Se diferencia del mercado voluntario en cuanto a precio, procedimientos y la credibilidad de la compensación</a:t>
            </a:r>
          </a:p>
        </p:txBody>
      </p:sp>
      <p:sp>
        <p:nvSpPr>
          <p:cNvPr id="20" name="Freeform 20"/>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H"/>
          </a:p>
        </p:txBody>
      </p:sp>
      <p:sp>
        <p:nvSpPr>
          <p:cNvPr id="21" name="AutoShape 21"/>
          <p:cNvSpPr/>
          <p:nvPr/>
        </p:nvSpPr>
        <p:spPr>
          <a:xfrm>
            <a:off x="1241650" y="1736097"/>
            <a:ext cx="6555334" cy="0"/>
          </a:xfrm>
          <a:prstGeom prst="line">
            <a:avLst/>
          </a:prstGeom>
          <a:ln w="47625" cap="flat">
            <a:solidFill>
              <a:srgbClr val="FFFFFF"/>
            </a:solidFill>
            <a:prstDash val="solid"/>
            <a:headEnd type="none" w="sm" len="sm"/>
            <a:tailEnd type="none" w="sm" len="sm"/>
          </a:ln>
        </p:spPr>
        <p:txBody>
          <a:bodyPr/>
          <a:lstStyle/>
          <a:p>
            <a:endParaRPr lang="en-CH"/>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sp>
        <p:nvSpPr>
          <p:cNvPr id="3" name="Freeform 3"/>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4"/>
            <a:stretch>
              <a:fillRect l="-54343" r="-26642"/>
            </a:stretch>
          </a:blipFill>
        </p:spPr>
        <p:txBody>
          <a:bodyPr/>
          <a:lstStyle/>
          <a:p>
            <a:endParaRPr lang="en-CH"/>
          </a:p>
        </p:txBody>
      </p:sp>
      <p:grpSp>
        <p:nvGrpSpPr>
          <p:cNvPr id="4" name="Group 4"/>
          <p:cNvGrpSpPr/>
          <p:nvPr/>
        </p:nvGrpSpPr>
        <p:grpSpPr>
          <a:xfrm>
            <a:off x="1241650" y="1620764"/>
            <a:ext cx="9355079" cy="835174"/>
            <a:chOff x="0" y="0"/>
            <a:chExt cx="3177177" cy="283642"/>
          </a:xfrm>
        </p:grpSpPr>
        <p:sp>
          <p:nvSpPr>
            <p:cNvPr id="5" name="Freeform 5"/>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6" name="TextBox 6"/>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1241650" y="1196901"/>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8" name="TextBox 8"/>
          <p:cNvSpPr txBox="1"/>
          <p:nvPr/>
        </p:nvSpPr>
        <p:spPr>
          <a:xfrm>
            <a:off x="1409461" y="1819358"/>
            <a:ext cx="7418551"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Resultados de Mitigación Transferidos Internacionalmente</a:t>
            </a:r>
          </a:p>
        </p:txBody>
      </p:sp>
      <p:sp>
        <p:nvSpPr>
          <p:cNvPr id="9" name="TextBox 9"/>
          <p:cNvSpPr txBox="1"/>
          <p:nvPr/>
        </p:nvSpPr>
        <p:spPr>
          <a:xfrm>
            <a:off x="1241650" y="156276"/>
            <a:ext cx="7412704" cy="764717"/>
          </a:xfrm>
          <a:prstGeom prst="rect">
            <a:avLst/>
          </a:prstGeom>
        </p:spPr>
        <p:txBody>
          <a:bodyPr lIns="0" tIns="0" rIns="0" bIns="0" rtlCol="0" anchor="t">
            <a:spAutoFit/>
          </a:bodyPr>
          <a:lstStyle/>
          <a:p>
            <a:pPr marL="0" lvl="0" indent="0" algn="l">
              <a:lnSpc>
                <a:spcPts val="5625"/>
              </a:lnSpc>
              <a:spcBef>
                <a:spcPct val="0"/>
              </a:spcBef>
            </a:pPr>
            <a:r>
              <a:rPr lang="en-US" sz="4018" spc="261">
                <a:solidFill>
                  <a:srgbClr val="FFFFFF"/>
                </a:solidFill>
                <a:latin typeface="Calibri (MS)"/>
                <a:ea typeface="Calibri (MS)"/>
                <a:cs typeface="Calibri (MS)"/>
                <a:sym typeface="Calibri (MS)"/>
              </a:rPr>
              <a:t>ITMOs</a:t>
            </a:r>
          </a:p>
        </p:txBody>
      </p:sp>
      <p:sp>
        <p:nvSpPr>
          <p:cNvPr id="10" name="Freeform 10"/>
          <p:cNvSpPr/>
          <p:nvPr/>
        </p:nvSpPr>
        <p:spPr>
          <a:xfrm>
            <a:off x="16081692" y="285627"/>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H"/>
          </a:p>
        </p:txBody>
      </p:sp>
      <p:grpSp>
        <p:nvGrpSpPr>
          <p:cNvPr id="11" name="Group 11"/>
          <p:cNvGrpSpPr/>
          <p:nvPr/>
        </p:nvGrpSpPr>
        <p:grpSpPr>
          <a:xfrm>
            <a:off x="1241650" y="2855988"/>
            <a:ext cx="9355079" cy="835174"/>
            <a:chOff x="0" y="0"/>
            <a:chExt cx="3177177" cy="283642"/>
          </a:xfrm>
        </p:grpSpPr>
        <p:sp>
          <p:nvSpPr>
            <p:cNvPr id="12" name="Freeform 12"/>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13" name="TextBox 13"/>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41650" y="4091211"/>
            <a:ext cx="9355079" cy="835174"/>
            <a:chOff x="0" y="0"/>
            <a:chExt cx="3177177" cy="283642"/>
          </a:xfrm>
        </p:grpSpPr>
        <p:sp>
          <p:nvSpPr>
            <p:cNvPr id="15" name="Freeform 15"/>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16" name="TextBox 16"/>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41650" y="5326435"/>
            <a:ext cx="9355079" cy="835174"/>
            <a:chOff x="0" y="0"/>
            <a:chExt cx="3177177" cy="283642"/>
          </a:xfrm>
        </p:grpSpPr>
        <p:sp>
          <p:nvSpPr>
            <p:cNvPr id="18" name="Freeform 18"/>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19" name="TextBox 19"/>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41650" y="6561658"/>
            <a:ext cx="9355079" cy="835174"/>
            <a:chOff x="0" y="0"/>
            <a:chExt cx="3177177" cy="283642"/>
          </a:xfrm>
        </p:grpSpPr>
        <p:sp>
          <p:nvSpPr>
            <p:cNvPr id="21" name="Freeform 21"/>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22" name="TextBox 22"/>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41650" y="7796882"/>
            <a:ext cx="9355079" cy="835174"/>
            <a:chOff x="0" y="0"/>
            <a:chExt cx="3177177" cy="283642"/>
          </a:xfrm>
        </p:grpSpPr>
        <p:sp>
          <p:nvSpPr>
            <p:cNvPr id="24" name="Freeform 24"/>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25" name="TextBox 25"/>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241650" y="9032106"/>
            <a:ext cx="9355079" cy="835174"/>
            <a:chOff x="0" y="0"/>
            <a:chExt cx="3177177" cy="283642"/>
          </a:xfrm>
        </p:grpSpPr>
        <p:sp>
          <p:nvSpPr>
            <p:cNvPr id="27" name="Freeform 27"/>
            <p:cNvSpPr/>
            <p:nvPr/>
          </p:nvSpPr>
          <p:spPr>
            <a:xfrm>
              <a:off x="0" y="0"/>
              <a:ext cx="3177177" cy="283642"/>
            </a:xfrm>
            <a:custGeom>
              <a:avLst/>
              <a:gdLst/>
              <a:ahLst/>
              <a:cxnLst/>
              <a:rect l="l" t="t" r="r" b="b"/>
              <a:pathLst>
                <a:path w="3177177" h="283642">
                  <a:moveTo>
                    <a:pt x="9103" y="0"/>
                  </a:moveTo>
                  <a:lnTo>
                    <a:pt x="3168074" y="0"/>
                  </a:lnTo>
                  <a:cubicBezTo>
                    <a:pt x="3170488" y="0"/>
                    <a:pt x="3172804" y="959"/>
                    <a:pt x="3174511" y="2666"/>
                  </a:cubicBezTo>
                  <a:cubicBezTo>
                    <a:pt x="3176218" y="4373"/>
                    <a:pt x="3177177" y="6689"/>
                    <a:pt x="3177177" y="9103"/>
                  </a:cubicBezTo>
                  <a:lnTo>
                    <a:pt x="3177177" y="274539"/>
                  </a:lnTo>
                  <a:cubicBezTo>
                    <a:pt x="3177177" y="279566"/>
                    <a:pt x="3173101" y="283642"/>
                    <a:pt x="3168074" y="283642"/>
                  </a:cubicBezTo>
                  <a:lnTo>
                    <a:pt x="9103" y="283642"/>
                  </a:lnTo>
                  <a:cubicBezTo>
                    <a:pt x="4076" y="283642"/>
                    <a:pt x="0" y="279566"/>
                    <a:pt x="0" y="274539"/>
                  </a:cubicBezTo>
                  <a:lnTo>
                    <a:pt x="0" y="9103"/>
                  </a:lnTo>
                  <a:cubicBezTo>
                    <a:pt x="0" y="4076"/>
                    <a:pt x="4076" y="0"/>
                    <a:pt x="9103" y="0"/>
                  </a:cubicBezTo>
                  <a:close/>
                </a:path>
              </a:pathLst>
            </a:custGeom>
            <a:solidFill>
              <a:srgbClr val="F2F4F5"/>
            </a:solidFill>
          </p:spPr>
          <p:txBody>
            <a:bodyPr/>
            <a:lstStyle/>
            <a:p>
              <a:endParaRPr lang="en-CH"/>
            </a:p>
          </p:txBody>
        </p:sp>
        <p:sp>
          <p:nvSpPr>
            <p:cNvPr id="28" name="TextBox 28"/>
            <p:cNvSpPr txBox="1"/>
            <p:nvPr/>
          </p:nvSpPr>
          <p:spPr>
            <a:xfrm>
              <a:off x="0" y="-38100"/>
              <a:ext cx="3177177" cy="321742"/>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409461" y="3056013"/>
            <a:ext cx="7418551"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Bajo un acuerdo macro entre países (actualmente)</a:t>
            </a:r>
          </a:p>
        </p:txBody>
      </p:sp>
      <p:sp>
        <p:nvSpPr>
          <p:cNvPr id="30" name="TextBox 30"/>
          <p:cNvSpPr txBox="1"/>
          <p:nvPr/>
        </p:nvSpPr>
        <p:spPr>
          <a:xfrm>
            <a:off x="1409461" y="4289805"/>
            <a:ext cx="7418551"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Perú tiene un acuerdo para ITMOs con Suiza</a:t>
            </a:r>
          </a:p>
        </p:txBody>
      </p:sp>
      <p:sp>
        <p:nvSpPr>
          <p:cNvPr id="31" name="TextBox 31"/>
          <p:cNvSpPr txBox="1"/>
          <p:nvPr/>
        </p:nvSpPr>
        <p:spPr>
          <a:xfrm>
            <a:off x="1409461" y="5545510"/>
            <a:ext cx="8972394"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Pueden ser vendidos hasta el 2030, por lo que actuar con rapidez es esencial</a:t>
            </a:r>
          </a:p>
        </p:txBody>
      </p:sp>
      <p:sp>
        <p:nvSpPr>
          <p:cNvPr id="32" name="TextBox 32"/>
          <p:cNvSpPr txBox="1"/>
          <p:nvPr/>
        </p:nvSpPr>
        <p:spPr>
          <a:xfrm>
            <a:off x="1409461" y="6593565"/>
            <a:ext cx="9187268"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El gobierno peruano basado en su Contribución Determinada a Nivel Nacional determina que actividades pueden ser incluidos para ITMOs</a:t>
            </a:r>
          </a:p>
        </p:txBody>
      </p:sp>
      <p:sp>
        <p:nvSpPr>
          <p:cNvPr id="33" name="TextBox 33"/>
          <p:cNvSpPr txBox="1"/>
          <p:nvPr/>
        </p:nvSpPr>
        <p:spPr>
          <a:xfrm>
            <a:off x="1409461" y="7828789"/>
            <a:ext cx="8972394"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Los proyectos individuales operan bajo este acuerdo macro pero son acuerdos privadas</a:t>
            </a:r>
          </a:p>
        </p:txBody>
      </p:sp>
      <p:sp>
        <p:nvSpPr>
          <p:cNvPr id="34" name="TextBox 34"/>
          <p:cNvSpPr txBox="1"/>
          <p:nvPr/>
        </p:nvSpPr>
        <p:spPr>
          <a:xfrm>
            <a:off x="1409461" y="9064012"/>
            <a:ext cx="8972394"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Los precios son negociados entre el vendedor y el comprador del proyecto de reducción de emisiones, es decir, no entre gobiernos.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H"/>
          </a:p>
        </p:txBody>
      </p:sp>
      <p:sp>
        <p:nvSpPr>
          <p:cNvPr id="3" name="Freeform 3"/>
          <p:cNvSpPr/>
          <p:nvPr/>
        </p:nvSpPr>
        <p:spPr>
          <a:xfrm>
            <a:off x="785969" y="1869371"/>
            <a:ext cx="12335399" cy="6935050"/>
          </a:xfrm>
          <a:custGeom>
            <a:avLst/>
            <a:gdLst/>
            <a:ahLst/>
            <a:cxnLst/>
            <a:rect l="l" t="t" r="r" b="b"/>
            <a:pathLst>
              <a:path w="12335399" h="6935050">
                <a:moveTo>
                  <a:pt x="0" y="0"/>
                </a:moveTo>
                <a:lnTo>
                  <a:pt x="12335398" y="0"/>
                </a:lnTo>
                <a:lnTo>
                  <a:pt x="12335398" y="6935050"/>
                </a:lnTo>
                <a:lnTo>
                  <a:pt x="0" y="6935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TextBox 8"/>
          <p:cNvSpPr txBox="1"/>
          <p:nvPr/>
        </p:nvSpPr>
        <p:spPr>
          <a:xfrm>
            <a:off x="1593338" y="1650296"/>
            <a:ext cx="10720660" cy="1050925"/>
          </a:xfrm>
          <a:prstGeom prst="rect">
            <a:avLst/>
          </a:prstGeom>
        </p:spPr>
        <p:txBody>
          <a:bodyPr lIns="0" tIns="0" rIns="0" bIns="0" rtlCol="0" anchor="t">
            <a:spAutoFit/>
          </a:bodyPr>
          <a:lstStyle/>
          <a:p>
            <a:pPr marL="0" lvl="0" indent="0" algn="l">
              <a:lnSpc>
                <a:spcPts val="7699"/>
              </a:lnSpc>
              <a:spcBef>
                <a:spcPct val="0"/>
              </a:spcBef>
            </a:pPr>
            <a:r>
              <a:rPr lang="en-US" sz="5499" spc="357">
                <a:solidFill>
                  <a:srgbClr val="FFFFFF"/>
                </a:solidFill>
                <a:latin typeface="Calibri (MS)"/>
                <a:ea typeface="Calibri (MS)"/>
                <a:cs typeface="Calibri (MS)"/>
                <a:sym typeface="Calibri (MS)"/>
              </a:rPr>
              <a:t>proceso de ITMO : Ejemplo</a:t>
            </a:r>
          </a:p>
        </p:txBody>
      </p:sp>
      <p:sp>
        <p:nvSpPr>
          <p:cNvPr id="9" name="AutoShape 9"/>
          <p:cNvSpPr/>
          <p:nvPr/>
        </p:nvSpPr>
        <p:spPr>
          <a:xfrm>
            <a:off x="1593338" y="2807573"/>
            <a:ext cx="9486705" cy="0"/>
          </a:xfrm>
          <a:prstGeom prst="line">
            <a:avLst/>
          </a:prstGeom>
          <a:ln w="47625" cap="flat">
            <a:solidFill>
              <a:srgbClr val="FFFFFF"/>
            </a:solidFill>
            <a:prstDash val="solid"/>
            <a:headEnd type="none" w="sm" len="sm"/>
            <a:tailEnd type="none" w="sm" len="sm"/>
          </a:ln>
        </p:spPr>
        <p:txBody>
          <a:bodyPr/>
          <a:lstStyle/>
          <a:p>
            <a:endParaRPr lang="en-CH"/>
          </a:p>
        </p:txBody>
      </p:sp>
      <p:sp>
        <p:nvSpPr>
          <p:cNvPr id="10" name="Freeform 10"/>
          <p:cNvSpPr/>
          <p:nvPr/>
        </p:nvSpPr>
        <p:spPr>
          <a:xfrm>
            <a:off x="2391223" y="3337740"/>
            <a:ext cx="8525868" cy="4934346"/>
          </a:xfrm>
          <a:custGeom>
            <a:avLst/>
            <a:gdLst/>
            <a:ahLst/>
            <a:cxnLst/>
            <a:rect l="l" t="t" r="r" b="b"/>
            <a:pathLst>
              <a:path w="8525868" h="4934346">
                <a:moveTo>
                  <a:pt x="0" y="0"/>
                </a:moveTo>
                <a:lnTo>
                  <a:pt x="8525867" y="0"/>
                </a:lnTo>
                <a:lnTo>
                  <a:pt x="8525867" y="4934346"/>
                </a:lnTo>
                <a:lnTo>
                  <a:pt x="0" y="4934346"/>
                </a:lnTo>
                <a:lnTo>
                  <a:pt x="0" y="0"/>
                </a:lnTo>
                <a:close/>
              </a:path>
            </a:pathLst>
          </a:custGeom>
          <a:blipFill>
            <a:blip r:embed="rId7"/>
            <a:stretch>
              <a:fillRect/>
            </a:stretch>
          </a:blipFill>
        </p:spPr>
        <p:txBody>
          <a:bodyPr/>
          <a:lstStyle/>
          <a:p>
            <a:endParaRPr lang="en-CH"/>
          </a:p>
        </p:txBody>
      </p:sp>
      <p:sp>
        <p:nvSpPr>
          <p:cNvPr id="11" name="TextBox 11"/>
          <p:cNvSpPr txBox="1"/>
          <p:nvPr/>
        </p:nvSpPr>
        <p:spPr>
          <a:xfrm>
            <a:off x="4253340" y="3053260"/>
            <a:ext cx="5084133" cy="540385"/>
          </a:xfrm>
          <a:prstGeom prst="rect">
            <a:avLst/>
          </a:prstGeom>
        </p:spPr>
        <p:txBody>
          <a:bodyPr lIns="0" tIns="0" rIns="0" bIns="0" rtlCol="0" anchor="t">
            <a:spAutoFit/>
          </a:bodyPr>
          <a:lstStyle/>
          <a:p>
            <a:pPr algn="ctr">
              <a:lnSpc>
                <a:spcPts val="2240"/>
              </a:lnSpc>
            </a:pPr>
            <a:r>
              <a:rPr lang="en-US" sz="1600">
                <a:solidFill>
                  <a:srgbClr val="FFFFFF"/>
                </a:solidFill>
                <a:latin typeface="Canva Sans"/>
                <a:ea typeface="Canva Sans"/>
                <a:cs typeface="Canva Sans"/>
                <a:sym typeface="Canva Sans"/>
              </a:rPr>
              <a:t>Aprobación por parte del gobierno</a:t>
            </a:r>
          </a:p>
          <a:p>
            <a:pPr algn="ctr">
              <a:lnSpc>
                <a:spcPts val="2240"/>
              </a:lnSpc>
            </a:pPr>
            <a:r>
              <a:rPr lang="en-US" sz="1600">
                <a:solidFill>
                  <a:srgbClr val="FFFFFF"/>
                </a:solidFill>
                <a:latin typeface="Canva Sans"/>
                <a:ea typeface="Canva Sans"/>
                <a:cs typeface="Canva Sans"/>
                <a:sym typeface="Canva Sans"/>
              </a:rPr>
              <a:t> suizo y peruano</a:t>
            </a:r>
          </a:p>
        </p:txBody>
      </p:sp>
      <p:sp>
        <p:nvSpPr>
          <p:cNvPr id="12" name="TextBox 12"/>
          <p:cNvSpPr txBox="1"/>
          <p:nvPr/>
        </p:nvSpPr>
        <p:spPr>
          <a:xfrm>
            <a:off x="4411602" y="4500529"/>
            <a:ext cx="5084133" cy="540385"/>
          </a:xfrm>
          <a:prstGeom prst="rect">
            <a:avLst/>
          </a:prstGeom>
        </p:spPr>
        <p:txBody>
          <a:bodyPr lIns="0" tIns="0" rIns="0" bIns="0" rtlCol="0" anchor="t">
            <a:spAutoFit/>
          </a:bodyPr>
          <a:lstStyle/>
          <a:p>
            <a:pPr algn="ctr">
              <a:lnSpc>
                <a:spcPts val="2240"/>
              </a:lnSpc>
            </a:pPr>
            <a:r>
              <a:rPr lang="en-US" sz="1600">
                <a:solidFill>
                  <a:srgbClr val="FFFFFF"/>
                </a:solidFill>
                <a:latin typeface="Canva Sans"/>
                <a:ea typeface="Canva Sans"/>
                <a:cs typeface="Canva Sans"/>
                <a:sym typeface="Canva Sans"/>
              </a:rPr>
              <a:t>Aprobación por parte del gobierno</a:t>
            </a:r>
          </a:p>
          <a:p>
            <a:pPr algn="ctr">
              <a:lnSpc>
                <a:spcPts val="2240"/>
              </a:lnSpc>
            </a:pPr>
            <a:r>
              <a:rPr lang="en-US" sz="1600">
                <a:solidFill>
                  <a:srgbClr val="FFFFFF"/>
                </a:solidFill>
                <a:latin typeface="Canva Sans"/>
                <a:ea typeface="Canva Sans"/>
                <a:cs typeface="Canva Sans"/>
                <a:sym typeface="Canva Sans"/>
              </a:rPr>
              <a:t> suizo y peruano</a:t>
            </a:r>
          </a:p>
        </p:txBody>
      </p:sp>
      <p:sp>
        <p:nvSpPr>
          <p:cNvPr id="13" name="TextBox 13"/>
          <p:cNvSpPr txBox="1"/>
          <p:nvPr/>
        </p:nvSpPr>
        <p:spPr>
          <a:xfrm>
            <a:off x="9941745" y="6898688"/>
            <a:ext cx="2997955" cy="816610"/>
          </a:xfrm>
          <a:prstGeom prst="rect">
            <a:avLst/>
          </a:prstGeom>
        </p:spPr>
        <p:txBody>
          <a:bodyPr lIns="0" tIns="0" rIns="0" bIns="0" rtlCol="0" anchor="t">
            <a:spAutoFit/>
          </a:bodyPr>
          <a:lstStyle/>
          <a:p>
            <a:pPr algn="ctr">
              <a:lnSpc>
                <a:spcPts val="2240"/>
              </a:lnSpc>
            </a:pPr>
            <a:r>
              <a:rPr lang="en-US" sz="1600">
                <a:solidFill>
                  <a:srgbClr val="FFFFFF"/>
                </a:solidFill>
                <a:latin typeface="Canva Sans"/>
                <a:ea typeface="Canva Sans"/>
                <a:cs typeface="Canva Sans"/>
                <a:sym typeface="Canva Sans"/>
              </a:rPr>
              <a:t>Aprobación por parte del gobierno</a:t>
            </a:r>
          </a:p>
          <a:p>
            <a:pPr algn="ctr">
              <a:lnSpc>
                <a:spcPts val="2240"/>
              </a:lnSpc>
            </a:pPr>
            <a:r>
              <a:rPr lang="en-US" sz="1600">
                <a:solidFill>
                  <a:srgbClr val="FFFFFF"/>
                </a:solidFill>
                <a:latin typeface="Canva Sans"/>
                <a:ea typeface="Canva Sans"/>
                <a:cs typeface="Canva Sans"/>
                <a:sym typeface="Canva Sans"/>
              </a:rPr>
              <a:t> suizo y peruano</a:t>
            </a:r>
          </a:p>
        </p:txBody>
      </p:sp>
      <p:sp>
        <p:nvSpPr>
          <p:cNvPr id="14" name="TextBox 14"/>
          <p:cNvSpPr txBox="1"/>
          <p:nvPr/>
        </p:nvSpPr>
        <p:spPr>
          <a:xfrm>
            <a:off x="785969" y="8114024"/>
            <a:ext cx="5084133" cy="540385"/>
          </a:xfrm>
          <a:prstGeom prst="rect">
            <a:avLst/>
          </a:prstGeom>
        </p:spPr>
        <p:txBody>
          <a:bodyPr lIns="0" tIns="0" rIns="0" bIns="0" rtlCol="0" anchor="t">
            <a:spAutoFit/>
          </a:bodyPr>
          <a:lstStyle/>
          <a:p>
            <a:pPr marL="345443" lvl="1" indent="-172721" algn="ctr">
              <a:lnSpc>
                <a:spcPts val="2240"/>
              </a:lnSpc>
              <a:buAutoNum type="arabicPeriod"/>
            </a:pPr>
            <a:r>
              <a:rPr lang="en-US" sz="1600">
                <a:solidFill>
                  <a:srgbClr val="FFFFFF"/>
                </a:solidFill>
                <a:latin typeface="Canva Sans"/>
                <a:ea typeface="Canva Sans"/>
                <a:cs typeface="Canva Sans"/>
                <a:sym typeface="Canva Sans"/>
              </a:rPr>
              <a:t>Mitigation activity idea note </a:t>
            </a:r>
          </a:p>
          <a:p>
            <a:pPr marL="345443" lvl="1" indent="-172721" algn="ctr">
              <a:lnSpc>
                <a:spcPts val="2240"/>
              </a:lnSpc>
              <a:buAutoNum type="arabicPeriod"/>
            </a:pPr>
            <a:r>
              <a:rPr lang="en-US" sz="1600">
                <a:solidFill>
                  <a:srgbClr val="FFFFFF"/>
                </a:solidFill>
                <a:latin typeface="Canva Sans"/>
                <a:ea typeface="Canva Sans"/>
                <a:cs typeface="Canva Sans"/>
                <a:sym typeface="Canva Sans"/>
              </a:rPr>
              <a:t>Mitigation activity design document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sp>
        <p:nvSpPr>
          <p:cNvPr id="2" name="Freeform 2"/>
          <p:cNvSpPr/>
          <p:nvPr/>
        </p:nvSpPr>
        <p:spPr>
          <a:xfrm>
            <a:off x="8654355" y="0"/>
            <a:ext cx="9633645" cy="10287000"/>
          </a:xfrm>
          <a:custGeom>
            <a:avLst/>
            <a:gdLst/>
            <a:ahLst/>
            <a:cxnLst/>
            <a:rect l="l" t="t" r="r" b="b"/>
            <a:pathLst>
              <a:path w="9633645" h="10287000">
                <a:moveTo>
                  <a:pt x="0" y="0"/>
                </a:moveTo>
                <a:lnTo>
                  <a:pt x="9633645" y="0"/>
                </a:lnTo>
                <a:lnTo>
                  <a:pt x="9633645" y="10287000"/>
                </a:lnTo>
                <a:lnTo>
                  <a:pt x="0" y="10287000"/>
                </a:lnTo>
                <a:lnTo>
                  <a:pt x="0" y="0"/>
                </a:lnTo>
                <a:close/>
              </a:path>
            </a:pathLst>
          </a:custGeom>
          <a:blipFill>
            <a:blip r:embed="rId2"/>
            <a:stretch>
              <a:fillRect l="-30113" r="-12499"/>
            </a:stretch>
          </a:blipFill>
        </p:spPr>
        <p:txBody>
          <a:bodyPr/>
          <a:lstStyle/>
          <a:p>
            <a:endParaRPr lang="en-CH"/>
          </a:p>
        </p:txBody>
      </p:sp>
      <p:grpSp>
        <p:nvGrpSpPr>
          <p:cNvPr id="3" name="Group 3"/>
          <p:cNvGrpSpPr/>
          <p:nvPr/>
        </p:nvGrpSpPr>
        <p:grpSpPr>
          <a:xfrm>
            <a:off x="1241650" y="1620764"/>
            <a:ext cx="9355079" cy="1120924"/>
            <a:chOff x="0" y="0"/>
            <a:chExt cx="3177177" cy="380689"/>
          </a:xfrm>
        </p:grpSpPr>
        <p:sp>
          <p:nvSpPr>
            <p:cNvPr id="4" name="Freeform 4"/>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5" name="TextBox 5"/>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41650" y="3189363"/>
            <a:ext cx="9355079" cy="1120924"/>
            <a:chOff x="0" y="0"/>
            <a:chExt cx="3177177" cy="380689"/>
          </a:xfrm>
        </p:grpSpPr>
        <p:sp>
          <p:nvSpPr>
            <p:cNvPr id="7" name="Freeform 7"/>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8" name="TextBox 8"/>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1650" y="4757961"/>
            <a:ext cx="9355079" cy="1120924"/>
            <a:chOff x="0" y="0"/>
            <a:chExt cx="3177177" cy="380689"/>
          </a:xfrm>
        </p:grpSpPr>
        <p:sp>
          <p:nvSpPr>
            <p:cNvPr id="10" name="Freeform 10"/>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1" name="TextBox 11"/>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41650" y="6326560"/>
            <a:ext cx="9355079" cy="1120924"/>
            <a:chOff x="0" y="0"/>
            <a:chExt cx="3177177" cy="380689"/>
          </a:xfrm>
        </p:grpSpPr>
        <p:sp>
          <p:nvSpPr>
            <p:cNvPr id="13" name="Freeform 1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14" name="TextBox 1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sp>
        <p:nvSpPr>
          <p:cNvPr id="16" name="AutoShape 16"/>
          <p:cNvSpPr/>
          <p:nvPr/>
        </p:nvSpPr>
        <p:spPr>
          <a:xfrm>
            <a:off x="1241650" y="1149276"/>
            <a:ext cx="6555334" cy="0"/>
          </a:xfrm>
          <a:prstGeom prst="line">
            <a:avLst/>
          </a:prstGeom>
          <a:ln w="47625" cap="flat">
            <a:solidFill>
              <a:srgbClr val="FFFFFF"/>
            </a:solidFill>
            <a:prstDash val="solid"/>
            <a:headEnd type="none" w="sm" len="sm"/>
            <a:tailEnd type="none" w="sm" len="sm"/>
          </a:ln>
        </p:spPr>
        <p:txBody>
          <a:bodyPr/>
          <a:lstStyle/>
          <a:p>
            <a:endParaRPr lang="en-CH"/>
          </a:p>
        </p:txBody>
      </p:sp>
      <p:sp>
        <p:nvSpPr>
          <p:cNvPr id="17" name="TextBox 17"/>
          <p:cNvSpPr txBox="1"/>
          <p:nvPr/>
        </p:nvSpPr>
        <p:spPr>
          <a:xfrm>
            <a:off x="1409461" y="1960802"/>
            <a:ext cx="8914844"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Pueden hacer más rentables las inversiones en movilidad eléctrica</a:t>
            </a:r>
          </a:p>
        </p:txBody>
      </p:sp>
      <p:sp>
        <p:nvSpPr>
          <p:cNvPr id="18" name="TextBox 18"/>
          <p:cNvSpPr txBox="1"/>
          <p:nvPr/>
        </p:nvSpPr>
        <p:spPr>
          <a:xfrm>
            <a:off x="1241650" y="161280"/>
            <a:ext cx="7902350" cy="554990"/>
          </a:xfrm>
          <a:prstGeom prst="rect">
            <a:avLst/>
          </a:prstGeom>
        </p:spPr>
        <p:txBody>
          <a:bodyPr lIns="0" tIns="0" rIns="0" bIns="0" rtlCol="0" anchor="t">
            <a:spAutoFit/>
          </a:bodyPr>
          <a:lstStyle/>
          <a:p>
            <a:pPr marL="0" lvl="0" indent="0" algn="l">
              <a:lnSpc>
                <a:spcPts val="4060"/>
              </a:lnSpc>
              <a:spcBef>
                <a:spcPct val="0"/>
              </a:spcBef>
            </a:pPr>
            <a:r>
              <a:rPr lang="en-US" sz="2900" spc="188">
                <a:solidFill>
                  <a:srgbClr val="FFFFFF"/>
                </a:solidFill>
                <a:latin typeface="Calibri (MS)"/>
                <a:ea typeface="Calibri (MS)"/>
                <a:cs typeface="Calibri (MS)"/>
                <a:sym typeface="Calibri (MS)"/>
              </a:rPr>
              <a:t>Créditos de Carbono y Movilidad Eléctrica</a:t>
            </a:r>
          </a:p>
        </p:txBody>
      </p:sp>
      <p:sp>
        <p:nvSpPr>
          <p:cNvPr id="19" name="TextBox 19"/>
          <p:cNvSpPr txBox="1"/>
          <p:nvPr/>
        </p:nvSpPr>
        <p:spPr>
          <a:xfrm>
            <a:off x="1412129" y="3364144"/>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No cubrirá el costo adicional de los vehículos en su totalidad pero apoya a hacerlo mas rentable</a:t>
            </a:r>
          </a:p>
        </p:txBody>
      </p:sp>
      <p:sp>
        <p:nvSpPr>
          <p:cNvPr id="20" name="TextBox 20"/>
          <p:cNvSpPr txBox="1"/>
          <p:nvPr/>
        </p:nvSpPr>
        <p:spPr>
          <a:xfrm>
            <a:off x="1409461" y="5099430"/>
            <a:ext cx="9184600" cy="361785"/>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Es un pago según resultado y no en base de un estudio</a:t>
            </a:r>
          </a:p>
        </p:txBody>
      </p:sp>
      <p:sp>
        <p:nvSpPr>
          <p:cNvPr id="21" name="TextBox 21"/>
          <p:cNvSpPr txBox="1"/>
          <p:nvPr/>
        </p:nvSpPr>
        <p:spPr>
          <a:xfrm>
            <a:off x="1409461" y="6501341"/>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Se recibirá pagos durante 7-10 años o se puede negociar un pago inicial con un descuento</a:t>
            </a:r>
          </a:p>
        </p:txBody>
      </p:sp>
      <p:grpSp>
        <p:nvGrpSpPr>
          <p:cNvPr id="22" name="Group 22"/>
          <p:cNvGrpSpPr/>
          <p:nvPr/>
        </p:nvGrpSpPr>
        <p:grpSpPr>
          <a:xfrm>
            <a:off x="1241650" y="7847533"/>
            <a:ext cx="9355079" cy="1120924"/>
            <a:chOff x="0" y="0"/>
            <a:chExt cx="3177177" cy="380689"/>
          </a:xfrm>
        </p:grpSpPr>
        <p:sp>
          <p:nvSpPr>
            <p:cNvPr id="23" name="Freeform 23"/>
            <p:cNvSpPr/>
            <p:nvPr/>
          </p:nvSpPr>
          <p:spPr>
            <a:xfrm>
              <a:off x="0" y="0"/>
              <a:ext cx="3177177" cy="380689"/>
            </a:xfrm>
            <a:custGeom>
              <a:avLst/>
              <a:gdLst/>
              <a:ahLst/>
              <a:cxnLst/>
              <a:rect l="l" t="t" r="r" b="b"/>
              <a:pathLst>
                <a:path w="3177177" h="380689">
                  <a:moveTo>
                    <a:pt x="9103" y="0"/>
                  </a:moveTo>
                  <a:lnTo>
                    <a:pt x="3168074" y="0"/>
                  </a:lnTo>
                  <a:cubicBezTo>
                    <a:pt x="3170488" y="0"/>
                    <a:pt x="3172804" y="959"/>
                    <a:pt x="3174511" y="2666"/>
                  </a:cubicBezTo>
                  <a:cubicBezTo>
                    <a:pt x="3176218" y="4373"/>
                    <a:pt x="3177177" y="6689"/>
                    <a:pt x="3177177" y="9103"/>
                  </a:cubicBezTo>
                  <a:lnTo>
                    <a:pt x="3177177" y="371586"/>
                  </a:lnTo>
                  <a:cubicBezTo>
                    <a:pt x="3177177" y="376613"/>
                    <a:pt x="3173101" y="380689"/>
                    <a:pt x="3168074" y="380689"/>
                  </a:cubicBezTo>
                  <a:lnTo>
                    <a:pt x="9103" y="380689"/>
                  </a:lnTo>
                  <a:cubicBezTo>
                    <a:pt x="4076" y="380689"/>
                    <a:pt x="0" y="376613"/>
                    <a:pt x="0" y="371586"/>
                  </a:cubicBezTo>
                  <a:lnTo>
                    <a:pt x="0" y="9103"/>
                  </a:lnTo>
                  <a:cubicBezTo>
                    <a:pt x="0" y="4076"/>
                    <a:pt x="4076" y="0"/>
                    <a:pt x="9103" y="0"/>
                  </a:cubicBezTo>
                  <a:close/>
                </a:path>
              </a:pathLst>
            </a:custGeom>
            <a:solidFill>
              <a:srgbClr val="F2F4F5"/>
            </a:solidFill>
          </p:spPr>
          <p:txBody>
            <a:bodyPr/>
            <a:lstStyle/>
            <a:p>
              <a:endParaRPr lang="en-CH"/>
            </a:p>
          </p:txBody>
        </p:sp>
        <p:sp>
          <p:nvSpPr>
            <p:cNvPr id="24" name="TextBox 24"/>
            <p:cNvSpPr txBox="1"/>
            <p:nvPr/>
          </p:nvSpPr>
          <p:spPr>
            <a:xfrm>
              <a:off x="0" y="-38100"/>
              <a:ext cx="3177177" cy="418789"/>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326890" y="8022315"/>
            <a:ext cx="9184600" cy="695160"/>
          </a:xfrm>
          <a:prstGeom prst="rect">
            <a:avLst/>
          </a:prstGeom>
        </p:spPr>
        <p:txBody>
          <a:bodyPr lIns="0" tIns="0" rIns="0" bIns="0" rtlCol="0" anchor="t">
            <a:spAutoFit/>
          </a:bodyPr>
          <a:lstStyle/>
          <a:p>
            <a:pPr algn="l">
              <a:lnSpc>
                <a:spcPts val="2634"/>
              </a:lnSpc>
              <a:spcBef>
                <a:spcPct val="0"/>
              </a:spcBef>
            </a:pPr>
            <a:r>
              <a:rPr lang="en-US" sz="1881" spc="133">
                <a:solidFill>
                  <a:srgbClr val="191919"/>
                </a:solidFill>
                <a:latin typeface="Calibri (MS)"/>
                <a:ea typeface="Calibri (MS)"/>
                <a:cs typeface="Calibri (MS)"/>
                <a:sym typeface="Calibri (MS)"/>
              </a:rPr>
              <a:t>No requiere inversión de su parte para acceder al sistema de créditos de carbono. Tampoco estará asumiendo ningún riesgo.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372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97957"/>
            <a:ext cx="2673535" cy="2675250"/>
            <a:chOff x="0" y="0"/>
            <a:chExt cx="3367440" cy="3369600"/>
          </a:xfrm>
        </p:grpSpPr>
        <p:sp>
          <p:nvSpPr>
            <p:cNvPr id="3" name="Freeform 3"/>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F2F4F5"/>
            </a:solidFill>
          </p:spPr>
          <p:txBody>
            <a:bodyPr/>
            <a:lstStyle/>
            <a:p>
              <a:endParaRPr lang="en-CH"/>
            </a:p>
          </p:txBody>
        </p:sp>
      </p:grpSp>
      <p:grpSp>
        <p:nvGrpSpPr>
          <p:cNvPr id="4" name="Group 4"/>
          <p:cNvGrpSpPr/>
          <p:nvPr/>
        </p:nvGrpSpPr>
        <p:grpSpPr>
          <a:xfrm>
            <a:off x="926854" y="6911482"/>
            <a:ext cx="2674107" cy="2672392"/>
            <a:chOff x="0" y="0"/>
            <a:chExt cx="3368160" cy="3366000"/>
          </a:xfrm>
        </p:grpSpPr>
        <p:sp>
          <p:nvSpPr>
            <p:cNvPr id="5" name="Freeform 5"/>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6" name="Group 6"/>
          <p:cNvGrpSpPr/>
          <p:nvPr/>
        </p:nvGrpSpPr>
        <p:grpSpPr>
          <a:xfrm>
            <a:off x="5293078" y="2813197"/>
            <a:ext cx="2674107" cy="2672392"/>
            <a:chOff x="0" y="0"/>
            <a:chExt cx="3368160" cy="3366000"/>
          </a:xfrm>
        </p:grpSpPr>
        <p:sp>
          <p:nvSpPr>
            <p:cNvPr id="7" name="Freeform 7"/>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8" name="Group 8"/>
          <p:cNvGrpSpPr/>
          <p:nvPr/>
        </p:nvGrpSpPr>
        <p:grpSpPr>
          <a:xfrm>
            <a:off x="5960762" y="6911482"/>
            <a:ext cx="2673535" cy="2675250"/>
            <a:chOff x="0" y="0"/>
            <a:chExt cx="3367440" cy="3369600"/>
          </a:xfrm>
        </p:grpSpPr>
        <p:sp>
          <p:nvSpPr>
            <p:cNvPr id="9" name="Freeform 9"/>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F2F4F5"/>
            </a:solidFill>
          </p:spPr>
          <p:txBody>
            <a:bodyPr/>
            <a:lstStyle/>
            <a:p>
              <a:endParaRPr lang="en-CH"/>
            </a:p>
          </p:txBody>
        </p:sp>
      </p:grpSp>
      <p:grpSp>
        <p:nvGrpSpPr>
          <p:cNvPr id="10" name="Group 10"/>
          <p:cNvGrpSpPr/>
          <p:nvPr/>
        </p:nvGrpSpPr>
        <p:grpSpPr>
          <a:xfrm>
            <a:off x="1264039" y="3032439"/>
            <a:ext cx="2203428" cy="2203428"/>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
              <a:stretch>
                <a:fillRect l="-16666" r="-16666"/>
              </a:stretch>
            </a:blipFill>
          </p:spPr>
          <p:txBody>
            <a:bodyPr/>
            <a:lstStyle/>
            <a:p>
              <a:endParaRPr lang="en-CH"/>
            </a:p>
          </p:txBody>
        </p:sp>
      </p:grpSp>
      <p:grpSp>
        <p:nvGrpSpPr>
          <p:cNvPr id="12" name="Group 12"/>
          <p:cNvGrpSpPr/>
          <p:nvPr/>
        </p:nvGrpSpPr>
        <p:grpSpPr>
          <a:xfrm>
            <a:off x="1161908" y="7145964"/>
            <a:ext cx="2203428" cy="2203428"/>
            <a:chOff x="0" y="0"/>
            <a:chExt cx="13716000" cy="13716000"/>
          </a:xfrm>
        </p:grpSpPr>
        <p:sp>
          <p:nvSpPr>
            <p:cNvPr id="13" name="Freeform 1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
              <a:stretch>
                <a:fillRect/>
              </a:stretch>
            </a:blipFill>
          </p:spPr>
          <p:txBody>
            <a:bodyPr/>
            <a:lstStyle/>
            <a:p>
              <a:endParaRPr lang="en-CH"/>
            </a:p>
          </p:txBody>
        </p:sp>
      </p:grpSp>
      <p:grpSp>
        <p:nvGrpSpPr>
          <p:cNvPr id="14" name="Group 14"/>
          <p:cNvGrpSpPr/>
          <p:nvPr/>
        </p:nvGrpSpPr>
        <p:grpSpPr>
          <a:xfrm>
            <a:off x="5528418" y="3047679"/>
            <a:ext cx="2203428" cy="2203428"/>
            <a:chOff x="0" y="0"/>
            <a:chExt cx="13716000" cy="13716000"/>
          </a:xfrm>
        </p:grpSpPr>
        <p:sp>
          <p:nvSpPr>
            <p:cNvPr id="15" name="Freeform 1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txBody>
            <a:bodyPr/>
            <a:lstStyle/>
            <a:p>
              <a:endParaRPr lang="en-CH"/>
            </a:p>
          </p:txBody>
        </p:sp>
      </p:grpSp>
      <p:grpSp>
        <p:nvGrpSpPr>
          <p:cNvPr id="16" name="Group 16"/>
          <p:cNvGrpSpPr/>
          <p:nvPr/>
        </p:nvGrpSpPr>
        <p:grpSpPr>
          <a:xfrm>
            <a:off x="6196101" y="7147393"/>
            <a:ext cx="2203428" cy="2203428"/>
            <a:chOff x="0" y="0"/>
            <a:chExt cx="13716000" cy="13716000"/>
          </a:xfrm>
        </p:grpSpPr>
        <p:sp>
          <p:nvSpPr>
            <p:cNvPr id="17" name="Freeform 17"/>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25046" r="-25046"/>
              </a:stretch>
            </a:blipFill>
          </p:spPr>
          <p:txBody>
            <a:bodyPr/>
            <a:lstStyle/>
            <a:p>
              <a:endParaRPr lang="en-CH"/>
            </a:p>
          </p:txBody>
        </p:sp>
      </p:grpSp>
      <p:sp>
        <p:nvSpPr>
          <p:cNvPr id="18" name="Freeform 18"/>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H"/>
          </a:p>
        </p:txBody>
      </p:sp>
      <p:grpSp>
        <p:nvGrpSpPr>
          <p:cNvPr id="19" name="Group 19"/>
          <p:cNvGrpSpPr/>
          <p:nvPr/>
        </p:nvGrpSpPr>
        <p:grpSpPr>
          <a:xfrm>
            <a:off x="11647389" y="2800815"/>
            <a:ext cx="2674107" cy="2672392"/>
            <a:chOff x="0" y="0"/>
            <a:chExt cx="3368160" cy="3366000"/>
          </a:xfrm>
        </p:grpSpPr>
        <p:sp>
          <p:nvSpPr>
            <p:cNvPr id="20" name="Freeform 20"/>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21" name="Group 21"/>
          <p:cNvGrpSpPr/>
          <p:nvPr/>
        </p:nvGrpSpPr>
        <p:grpSpPr>
          <a:xfrm>
            <a:off x="11882728" y="3035297"/>
            <a:ext cx="2203428" cy="2203428"/>
            <a:chOff x="0" y="0"/>
            <a:chExt cx="13716000" cy="13716000"/>
          </a:xfrm>
        </p:grpSpPr>
        <p:sp>
          <p:nvSpPr>
            <p:cNvPr id="22" name="Freeform 2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8"/>
              <a:stretch>
                <a:fillRect l="-21301" r="-21301"/>
              </a:stretch>
            </a:blipFill>
          </p:spPr>
          <p:txBody>
            <a:bodyPr/>
            <a:lstStyle/>
            <a:p>
              <a:endParaRPr lang="en-CH"/>
            </a:p>
          </p:txBody>
        </p:sp>
      </p:grpSp>
      <p:grpSp>
        <p:nvGrpSpPr>
          <p:cNvPr id="23" name="Group 23"/>
          <p:cNvGrpSpPr/>
          <p:nvPr/>
        </p:nvGrpSpPr>
        <p:grpSpPr>
          <a:xfrm>
            <a:off x="14744639" y="2813197"/>
            <a:ext cx="2674107" cy="2672392"/>
            <a:chOff x="0" y="0"/>
            <a:chExt cx="3368160" cy="3366000"/>
          </a:xfrm>
        </p:grpSpPr>
        <p:sp>
          <p:nvSpPr>
            <p:cNvPr id="24" name="Freeform 24"/>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25" name="Group 25"/>
          <p:cNvGrpSpPr/>
          <p:nvPr/>
        </p:nvGrpSpPr>
        <p:grpSpPr>
          <a:xfrm>
            <a:off x="14979978" y="3047679"/>
            <a:ext cx="2203428" cy="2203428"/>
            <a:chOff x="0" y="0"/>
            <a:chExt cx="13716000" cy="13716000"/>
          </a:xfrm>
        </p:grpSpPr>
        <p:sp>
          <p:nvSpPr>
            <p:cNvPr id="26" name="Freeform 26"/>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9"/>
              <a:stretch>
                <a:fillRect l="-24626" r="-24626"/>
              </a:stretch>
            </a:blipFill>
          </p:spPr>
          <p:txBody>
            <a:bodyPr/>
            <a:lstStyle/>
            <a:p>
              <a:endParaRPr lang="en-CH"/>
            </a:p>
          </p:txBody>
        </p:sp>
      </p:grpSp>
      <p:grpSp>
        <p:nvGrpSpPr>
          <p:cNvPr id="27" name="Group 27"/>
          <p:cNvGrpSpPr/>
          <p:nvPr/>
        </p:nvGrpSpPr>
        <p:grpSpPr>
          <a:xfrm>
            <a:off x="10434345" y="6914340"/>
            <a:ext cx="2674107" cy="2672392"/>
            <a:chOff x="0" y="0"/>
            <a:chExt cx="3368160" cy="3366000"/>
          </a:xfrm>
        </p:grpSpPr>
        <p:sp>
          <p:nvSpPr>
            <p:cNvPr id="28" name="Freeform 2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29" name="Group 29"/>
          <p:cNvGrpSpPr/>
          <p:nvPr/>
        </p:nvGrpSpPr>
        <p:grpSpPr>
          <a:xfrm>
            <a:off x="10669684" y="7148822"/>
            <a:ext cx="2203428" cy="2203428"/>
            <a:chOff x="0" y="0"/>
            <a:chExt cx="13716000" cy="13716000"/>
          </a:xfrm>
        </p:grpSpPr>
        <p:sp>
          <p:nvSpPr>
            <p:cNvPr id="30" name="Freeform 30"/>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0"/>
              <a:stretch>
                <a:fillRect l="-265" r="-265"/>
              </a:stretch>
            </a:blipFill>
          </p:spPr>
          <p:txBody>
            <a:bodyPr/>
            <a:lstStyle/>
            <a:p>
              <a:endParaRPr lang="en-CH"/>
            </a:p>
          </p:txBody>
        </p:sp>
      </p:grpSp>
      <p:grpSp>
        <p:nvGrpSpPr>
          <p:cNvPr id="31" name="Group 31"/>
          <p:cNvGrpSpPr/>
          <p:nvPr/>
        </p:nvGrpSpPr>
        <p:grpSpPr>
          <a:xfrm>
            <a:off x="14744639" y="6914340"/>
            <a:ext cx="2674107" cy="2672392"/>
            <a:chOff x="0" y="0"/>
            <a:chExt cx="3368160" cy="3366000"/>
          </a:xfrm>
        </p:grpSpPr>
        <p:sp>
          <p:nvSpPr>
            <p:cNvPr id="32" name="Freeform 32"/>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33" name="Group 33"/>
          <p:cNvGrpSpPr/>
          <p:nvPr/>
        </p:nvGrpSpPr>
        <p:grpSpPr>
          <a:xfrm>
            <a:off x="14979978" y="7148822"/>
            <a:ext cx="2203428" cy="2203428"/>
            <a:chOff x="0" y="0"/>
            <a:chExt cx="13716000" cy="13716000"/>
          </a:xfrm>
        </p:grpSpPr>
        <p:sp>
          <p:nvSpPr>
            <p:cNvPr id="34" name="Freeform 34"/>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1"/>
              <a:stretch>
                <a:fillRect r="-33333"/>
              </a:stretch>
            </a:blipFill>
          </p:spPr>
          <p:txBody>
            <a:bodyPr/>
            <a:lstStyle/>
            <a:p>
              <a:endParaRPr lang="en-CH"/>
            </a:p>
          </p:txBody>
        </p:sp>
      </p:grpSp>
      <p:grpSp>
        <p:nvGrpSpPr>
          <p:cNvPr id="35" name="Group 35"/>
          <p:cNvGrpSpPr/>
          <p:nvPr/>
        </p:nvGrpSpPr>
        <p:grpSpPr>
          <a:xfrm>
            <a:off x="8554182" y="2797957"/>
            <a:ext cx="2674107" cy="2672392"/>
            <a:chOff x="0" y="0"/>
            <a:chExt cx="3368160" cy="3366000"/>
          </a:xfrm>
        </p:grpSpPr>
        <p:sp>
          <p:nvSpPr>
            <p:cNvPr id="36" name="Freeform 3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txBody>
            <a:bodyPr/>
            <a:lstStyle/>
            <a:p>
              <a:endParaRPr lang="en-CH"/>
            </a:p>
          </p:txBody>
        </p:sp>
      </p:grpSp>
      <p:grpSp>
        <p:nvGrpSpPr>
          <p:cNvPr id="37" name="Group 37"/>
          <p:cNvGrpSpPr/>
          <p:nvPr/>
        </p:nvGrpSpPr>
        <p:grpSpPr>
          <a:xfrm>
            <a:off x="8789521" y="3032439"/>
            <a:ext cx="2203428" cy="2203428"/>
            <a:chOff x="0" y="0"/>
            <a:chExt cx="13716000" cy="13716000"/>
          </a:xfrm>
        </p:grpSpPr>
        <p:sp>
          <p:nvSpPr>
            <p:cNvPr id="38" name="Freeform 3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2"/>
              <a:stretch>
                <a:fillRect l="-24906" r="-24906"/>
              </a:stretch>
            </a:blipFill>
          </p:spPr>
          <p:txBody>
            <a:bodyPr/>
            <a:lstStyle/>
            <a:p>
              <a:endParaRPr lang="en-CH"/>
            </a:p>
          </p:txBody>
        </p:sp>
      </p:grpSp>
      <p:sp>
        <p:nvSpPr>
          <p:cNvPr id="39" name="TextBox 39"/>
          <p:cNvSpPr txBox="1"/>
          <p:nvPr/>
        </p:nvSpPr>
        <p:spPr>
          <a:xfrm>
            <a:off x="1266628" y="551972"/>
            <a:ext cx="14978925" cy="1043483"/>
          </a:xfrm>
          <a:prstGeom prst="rect">
            <a:avLst/>
          </a:prstGeom>
        </p:spPr>
        <p:txBody>
          <a:bodyPr lIns="0" tIns="0" rIns="0" bIns="0" rtlCol="0" anchor="t">
            <a:spAutoFit/>
          </a:bodyPr>
          <a:lstStyle/>
          <a:p>
            <a:pPr marL="0" lvl="0" indent="0" algn="l">
              <a:lnSpc>
                <a:spcPts val="7585"/>
              </a:lnSpc>
              <a:spcBef>
                <a:spcPct val="0"/>
              </a:spcBef>
            </a:pPr>
            <a:r>
              <a:rPr lang="en-US" sz="5417" spc="352">
                <a:solidFill>
                  <a:srgbClr val="FFFFFF"/>
                </a:solidFill>
                <a:latin typeface="Calibri (MS)"/>
                <a:ea typeface="Calibri (MS)"/>
                <a:cs typeface="Calibri (MS)"/>
                <a:sym typeface="Calibri (MS)"/>
              </a:rPr>
              <a:t>Proyectos de Movilidad Eléctrica que Aplican</a:t>
            </a:r>
          </a:p>
        </p:txBody>
      </p:sp>
      <p:sp>
        <p:nvSpPr>
          <p:cNvPr id="40" name="TextBox 40"/>
          <p:cNvSpPr txBox="1"/>
          <p:nvPr/>
        </p:nvSpPr>
        <p:spPr>
          <a:xfrm>
            <a:off x="0" y="2118507"/>
            <a:ext cx="5134044" cy="694690"/>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Buses urbanos, interurbanos, de transporte de personal</a:t>
            </a:r>
          </a:p>
        </p:txBody>
      </p:sp>
      <p:sp>
        <p:nvSpPr>
          <p:cNvPr id="41" name="TextBox 41"/>
          <p:cNvSpPr txBox="1"/>
          <p:nvPr/>
        </p:nvSpPr>
        <p:spPr>
          <a:xfrm>
            <a:off x="11994847" y="2118507"/>
            <a:ext cx="1979191"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Cargadores públicos</a:t>
            </a:r>
          </a:p>
        </p:txBody>
      </p:sp>
      <p:sp>
        <p:nvSpPr>
          <p:cNvPr id="42" name="TextBox 42"/>
          <p:cNvSpPr txBox="1"/>
          <p:nvPr/>
        </p:nvSpPr>
        <p:spPr>
          <a:xfrm>
            <a:off x="6149752" y="2128032"/>
            <a:ext cx="960760"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Camiones</a:t>
            </a:r>
          </a:p>
        </p:txBody>
      </p:sp>
      <p:sp>
        <p:nvSpPr>
          <p:cNvPr id="43" name="TextBox 43"/>
          <p:cNvSpPr txBox="1"/>
          <p:nvPr/>
        </p:nvSpPr>
        <p:spPr>
          <a:xfrm>
            <a:off x="14606248" y="2118507"/>
            <a:ext cx="3278609"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Pickups y carros de uso comercial</a:t>
            </a:r>
          </a:p>
        </p:txBody>
      </p:sp>
      <p:sp>
        <p:nvSpPr>
          <p:cNvPr id="44" name="TextBox 44"/>
          <p:cNvSpPr txBox="1"/>
          <p:nvPr/>
        </p:nvSpPr>
        <p:spPr>
          <a:xfrm>
            <a:off x="101846" y="6224593"/>
            <a:ext cx="4527816" cy="694690"/>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Tuktuks y motos de distribución y transporte de personas</a:t>
            </a:r>
          </a:p>
        </p:txBody>
      </p:sp>
      <p:sp>
        <p:nvSpPr>
          <p:cNvPr id="45" name="TextBox 45"/>
          <p:cNvSpPr txBox="1"/>
          <p:nvPr/>
        </p:nvSpPr>
        <p:spPr>
          <a:xfrm>
            <a:off x="5906333" y="6224593"/>
            <a:ext cx="2781821"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Montecargas y equipo móvil</a:t>
            </a:r>
          </a:p>
        </p:txBody>
      </p:sp>
      <p:sp>
        <p:nvSpPr>
          <p:cNvPr id="46" name="TextBox 46"/>
          <p:cNvSpPr txBox="1"/>
          <p:nvPr/>
        </p:nvSpPr>
        <p:spPr>
          <a:xfrm>
            <a:off x="10515365" y="6224593"/>
            <a:ext cx="2264048"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Maquinaria para minas</a:t>
            </a:r>
          </a:p>
        </p:txBody>
      </p:sp>
      <p:sp>
        <p:nvSpPr>
          <p:cNvPr id="47" name="TextBox 47"/>
          <p:cNvSpPr txBox="1"/>
          <p:nvPr/>
        </p:nvSpPr>
        <p:spPr>
          <a:xfrm>
            <a:off x="15754419" y="6224593"/>
            <a:ext cx="654546"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Barcos</a:t>
            </a:r>
          </a:p>
        </p:txBody>
      </p:sp>
      <p:sp>
        <p:nvSpPr>
          <p:cNvPr id="48" name="TextBox 48"/>
          <p:cNvSpPr txBox="1"/>
          <p:nvPr/>
        </p:nvSpPr>
        <p:spPr>
          <a:xfrm>
            <a:off x="9710259" y="2118507"/>
            <a:ext cx="487412" cy="361315"/>
          </a:xfrm>
          <a:prstGeom prst="rect">
            <a:avLst/>
          </a:prstGeom>
        </p:spPr>
        <p:txBody>
          <a:bodyPr lIns="0" tIns="0" rIns="0" bIns="0" rtlCol="0" anchor="t">
            <a:spAutoFit/>
          </a:bodyPr>
          <a:lstStyle/>
          <a:p>
            <a:pPr algn="ctr">
              <a:lnSpc>
                <a:spcPts val="2660"/>
              </a:lnSpc>
            </a:pPr>
            <a:r>
              <a:rPr lang="en-US" sz="1900">
                <a:solidFill>
                  <a:srgbClr val="FFFFFF"/>
                </a:solidFill>
                <a:latin typeface="Calibri (MS)"/>
                <a:ea typeface="Calibri (MS)"/>
                <a:cs typeface="Calibri (MS)"/>
                <a:sym typeface="Calibri (MS)"/>
              </a:rPr>
              <a:t>Taxis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44" b="-2444"/>
            </a:stretch>
          </a:blipFill>
        </p:spPr>
        <p:txBody>
          <a:bodyPr/>
          <a:lstStyle/>
          <a:p>
            <a:endParaRPr lang="en-CH"/>
          </a:p>
        </p:txBody>
      </p:sp>
      <p:sp>
        <p:nvSpPr>
          <p:cNvPr id="3" name="Freeform 3"/>
          <p:cNvSpPr/>
          <p:nvPr/>
        </p:nvSpPr>
        <p:spPr>
          <a:xfrm>
            <a:off x="1355821" y="2014458"/>
            <a:ext cx="11821423" cy="6646089"/>
          </a:xfrm>
          <a:custGeom>
            <a:avLst/>
            <a:gdLst/>
            <a:ahLst/>
            <a:cxnLst/>
            <a:rect l="l" t="t" r="r" b="b"/>
            <a:pathLst>
              <a:path w="11821423" h="6646089">
                <a:moveTo>
                  <a:pt x="0" y="0"/>
                </a:moveTo>
                <a:lnTo>
                  <a:pt x="11821423" y="0"/>
                </a:lnTo>
                <a:lnTo>
                  <a:pt x="11821423" y="6646089"/>
                </a:lnTo>
                <a:lnTo>
                  <a:pt x="0" y="6646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H"/>
          </a:p>
        </p:txBody>
      </p:sp>
      <p:grpSp>
        <p:nvGrpSpPr>
          <p:cNvPr id="4" name="Group 4"/>
          <p:cNvGrpSpPr/>
          <p:nvPr/>
        </p:nvGrpSpPr>
        <p:grpSpPr>
          <a:xfrm>
            <a:off x="13691220" y="0"/>
            <a:ext cx="4596780" cy="10287000"/>
            <a:chOff x="0" y="0"/>
            <a:chExt cx="1210675" cy="2709333"/>
          </a:xfrm>
        </p:grpSpPr>
        <p:sp>
          <p:nvSpPr>
            <p:cNvPr id="5" name="Freeform 5"/>
            <p:cNvSpPr/>
            <p:nvPr/>
          </p:nvSpPr>
          <p:spPr>
            <a:xfrm>
              <a:off x="0" y="0"/>
              <a:ext cx="1210675" cy="2709333"/>
            </a:xfrm>
            <a:custGeom>
              <a:avLst/>
              <a:gdLst/>
              <a:ahLst/>
              <a:cxnLst/>
              <a:rect l="l" t="t" r="r" b="b"/>
              <a:pathLst>
                <a:path w="1210675" h="2709333">
                  <a:moveTo>
                    <a:pt x="0" y="0"/>
                  </a:moveTo>
                  <a:lnTo>
                    <a:pt x="1210675" y="0"/>
                  </a:lnTo>
                  <a:lnTo>
                    <a:pt x="1210675" y="2709333"/>
                  </a:lnTo>
                  <a:lnTo>
                    <a:pt x="0" y="2709333"/>
                  </a:lnTo>
                  <a:close/>
                </a:path>
              </a:pathLst>
            </a:custGeom>
            <a:solidFill>
              <a:srgbClr val="12372A"/>
            </a:solidFill>
          </p:spPr>
          <p:txBody>
            <a:bodyPr/>
            <a:lstStyle/>
            <a:p>
              <a:endParaRPr lang="en-CH"/>
            </a:p>
          </p:txBody>
        </p:sp>
        <p:sp>
          <p:nvSpPr>
            <p:cNvPr id="6" name="TextBox 6"/>
            <p:cNvSpPr txBox="1"/>
            <p:nvPr/>
          </p:nvSpPr>
          <p:spPr>
            <a:xfrm>
              <a:off x="0" y="-28575"/>
              <a:ext cx="1210675" cy="2737908"/>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a:off x="16081692" y="135514"/>
            <a:ext cx="2008341" cy="635366"/>
          </a:xfrm>
          <a:custGeom>
            <a:avLst/>
            <a:gdLst/>
            <a:ahLst/>
            <a:cxnLst/>
            <a:rect l="l" t="t" r="r" b="b"/>
            <a:pathLst>
              <a:path w="2008341" h="635366">
                <a:moveTo>
                  <a:pt x="0" y="0"/>
                </a:moveTo>
                <a:lnTo>
                  <a:pt x="2008341" y="0"/>
                </a:lnTo>
                <a:lnTo>
                  <a:pt x="2008341" y="635366"/>
                </a:lnTo>
                <a:lnTo>
                  <a:pt x="0" y="635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H"/>
          </a:p>
        </p:txBody>
      </p:sp>
      <p:sp>
        <p:nvSpPr>
          <p:cNvPr id="8" name="TextBox 8"/>
          <p:cNvSpPr txBox="1"/>
          <p:nvPr/>
        </p:nvSpPr>
        <p:spPr>
          <a:xfrm>
            <a:off x="1593338" y="1961435"/>
            <a:ext cx="10720660" cy="1218108"/>
          </a:xfrm>
          <a:prstGeom prst="rect">
            <a:avLst/>
          </a:prstGeom>
        </p:spPr>
        <p:txBody>
          <a:bodyPr lIns="0" tIns="0" rIns="0" bIns="0" rtlCol="0" anchor="t">
            <a:spAutoFit/>
          </a:bodyPr>
          <a:lstStyle/>
          <a:p>
            <a:pPr marL="0" lvl="0" indent="0" algn="l">
              <a:lnSpc>
                <a:spcPts val="8985"/>
              </a:lnSpc>
              <a:spcBef>
                <a:spcPct val="0"/>
              </a:spcBef>
            </a:pPr>
            <a:r>
              <a:rPr lang="en-US" sz="6417" spc="417">
                <a:solidFill>
                  <a:srgbClr val="FFFFFF"/>
                </a:solidFill>
                <a:latin typeface="Calibri (MS)"/>
                <a:ea typeface="Calibri (MS)"/>
                <a:cs typeface="Calibri (MS)"/>
                <a:sym typeface="Calibri (MS)"/>
              </a:rPr>
              <a:t>Buses Eléctricos</a:t>
            </a:r>
          </a:p>
        </p:txBody>
      </p:sp>
      <p:sp>
        <p:nvSpPr>
          <p:cNvPr id="9" name="AutoShape 9"/>
          <p:cNvSpPr/>
          <p:nvPr/>
        </p:nvSpPr>
        <p:spPr>
          <a:xfrm flipV="1">
            <a:off x="1593400" y="3179543"/>
            <a:ext cx="9356571" cy="47625"/>
          </a:xfrm>
          <a:prstGeom prst="line">
            <a:avLst/>
          </a:prstGeom>
          <a:ln w="47625" cap="flat">
            <a:solidFill>
              <a:srgbClr val="FFFFFF"/>
            </a:solidFill>
            <a:prstDash val="solid"/>
            <a:headEnd type="none" w="sm" len="sm"/>
            <a:tailEnd type="none" w="sm" len="sm"/>
          </a:ln>
        </p:spPr>
        <p:txBody>
          <a:bodyPr/>
          <a:lstStyle/>
          <a:p>
            <a:endParaRPr lang="en-CH"/>
          </a:p>
        </p:txBody>
      </p:sp>
      <p:sp>
        <p:nvSpPr>
          <p:cNvPr id="10" name="Freeform 10"/>
          <p:cNvSpPr/>
          <p:nvPr/>
        </p:nvSpPr>
        <p:spPr>
          <a:xfrm>
            <a:off x="1593400" y="5797731"/>
            <a:ext cx="3761262" cy="2507508"/>
          </a:xfrm>
          <a:custGeom>
            <a:avLst/>
            <a:gdLst/>
            <a:ahLst/>
            <a:cxnLst/>
            <a:rect l="l" t="t" r="r" b="b"/>
            <a:pathLst>
              <a:path w="3761262" h="2507508">
                <a:moveTo>
                  <a:pt x="0" y="0"/>
                </a:moveTo>
                <a:lnTo>
                  <a:pt x="3761262" y="0"/>
                </a:lnTo>
                <a:lnTo>
                  <a:pt x="3761262" y="2507509"/>
                </a:lnTo>
                <a:lnTo>
                  <a:pt x="0" y="2507509"/>
                </a:lnTo>
                <a:lnTo>
                  <a:pt x="0" y="0"/>
                </a:lnTo>
                <a:close/>
              </a:path>
            </a:pathLst>
          </a:custGeom>
          <a:blipFill>
            <a:blip r:embed="rId7"/>
            <a:stretch>
              <a:fillRect/>
            </a:stretch>
          </a:blipFill>
        </p:spPr>
        <p:txBody>
          <a:bodyPr/>
          <a:lstStyle/>
          <a:p>
            <a:endParaRPr lang="en-CH"/>
          </a:p>
        </p:txBody>
      </p:sp>
      <p:sp>
        <p:nvSpPr>
          <p:cNvPr id="11" name="TextBox 11"/>
          <p:cNvSpPr txBox="1"/>
          <p:nvPr/>
        </p:nvSpPr>
        <p:spPr>
          <a:xfrm>
            <a:off x="1593400" y="3431180"/>
            <a:ext cx="11583906" cy="2014126"/>
          </a:xfrm>
          <a:prstGeom prst="rect">
            <a:avLst/>
          </a:prstGeom>
        </p:spPr>
        <p:txBody>
          <a:bodyPr lIns="0" tIns="0" rIns="0" bIns="0" rtlCol="0" anchor="t">
            <a:spAutoFit/>
          </a:bodyPr>
          <a:lstStyle/>
          <a:p>
            <a:pPr algn="l">
              <a:lnSpc>
                <a:spcPts val="3960"/>
              </a:lnSpc>
            </a:pPr>
            <a:r>
              <a:rPr lang="en-US" sz="2828" spc="200">
                <a:solidFill>
                  <a:srgbClr val="FFFFFF"/>
                </a:solidFill>
                <a:latin typeface="Calibri (MS)"/>
                <a:ea typeface="Calibri (MS)"/>
                <a:cs typeface="Calibri (MS)"/>
                <a:sym typeface="Calibri (MS)"/>
              </a:rPr>
              <a:t>Autobuses que aplican para entrar al sistema: </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Buses urbanos o interurbanos de todo tamaño</a:t>
            </a:r>
          </a:p>
          <a:p>
            <a:pPr marL="610713" lvl="1" indent="-305357" algn="l">
              <a:lnSpc>
                <a:spcPts val="3960"/>
              </a:lnSpc>
              <a:buFont typeface="Arial"/>
              <a:buChar char="•"/>
            </a:pPr>
            <a:r>
              <a:rPr lang="en-US" sz="2828" spc="200">
                <a:solidFill>
                  <a:srgbClr val="FFFFFF"/>
                </a:solidFill>
                <a:latin typeface="Calibri (MS)"/>
                <a:ea typeface="Calibri (MS)"/>
                <a:cs typeface="Calibri (MS)"/>
                <a:sym typeface="Calibri (MS)"/>
              </a:rPr>
              <a:t>Buses para transporte de personal</a:t>
            </a:r>
          </a:p>
          <a:p>
            <a:pPr marL="610713" lvl="1" indent="-305357" algn="l">
              <a:lnSpc>
                <a:spcPts val="3960"/>
              </a:lnSpc>
              <a:spcBef>
                <a:spcPct val="0"/>
              </a:spcBef>
              <a:buFont typeface="Arial"/>
              <a:buChar char="•"/>
            </a:pPr>
            <a:r>
              <a:rPr lang="en-US" sz="2828" spc="200">
                <a:solidFill>
                  <a:srgbClr val="FFFFFF"/>
                </a:solidFill>
                <a:latin typeface="Calibri (MS)"/>
                <a:ea typeface="Calibri (MS)"/>
                <a:cs typeface="Calibri (MS)"/>
                <a:sym typeface="Calibri (MS)"/>
              </a:rPr>
              <a:t>Deben ser totalmente eléctricos</a:t>
            </a:r>
          </a:p>
        </p:txBody>
      </p:sp>
      <p:sp>
        <p:nvSpPr>
          <p:cNvPr id="12" name="TextBox 12"/>
          <p:cNvSpPr txBox="1"/>
          <p:nvPr/>
        </p:nvSpPr>
        <p:spPr>
          <a:xfrm>
            <a:off x="5643276" y="6100067"/>
            <a:ext cx="5778701" cy="73596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Gracias a los créditos de carbono, cada autobús eléctrico urbano le puede generar hasta 3,000 USD por año o bien 30,000 USD durante toda su vida útil. </a:t>
            </a:r>
          </a:p>
        </p:txBody>
      </p:sp>
      <p:sp>
        <p:nvSpPr>
          <p:cNvPr id="13" name="TextBox 13"/>
          <p:cNvSpPr txBox="1"/>
          <p:nvPr/>
        </p:nvSpPr>
        <p:spPr>
          <a:xfrm>
            <a:off x="5643276" y="7308328"/>
            <a:ext cx="5677989" cy="488315"/>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Canva Sans"/>
                <a:ea typeface="Canva Sans"/>
                <a:cs typeface="Canva Sans"/>
                <a:sym typeface="Canva Sans"/>
              </a:rPr>
              <a:t>Por una flota de 100 autobuses, podría obtener hasta 3 MUSD de ingresos adicionales sin incurrir en ningún costo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1599</Words>
  <Application>Microsoft Macintosh PowerPoint</Application>
  <PresentationFormat>Custom</PresentationFormat>
  <Paragraphs>159</Paragraphs>
  <Slides>23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Open Sauce Heavy</vt:lpstr>
      <vt:lpstr>Arial</vt:lpstr>
      <vt:lpstr>Calibri (MS) Bold</vt:lpstr>
      <vt:lpstr>Open Sauce Light</vt:lpstr>
      <vt:lpstr>Poppins Light</vt:lpstr>
      <vt:lpstr>Calibri (MS) Light</vt:lpstr>
      <vt:lpstr>Calibri (MS)</vt:lpstr>
      <vt:lpstr>Poppins</vt:lpstr>
      <vt:lpstr>Canva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Stakeholder meeting Peru</dc:title>
  <cp:lastModifiedBy>enya grutter</cp:lastModifiedBy>
  <cp:revision>2</cp:revision>
  <dcterms:created xsi:type="dcterms:W3CDTF">2006-08-16T00:00:00Z</dcterms:created>
  <dcterms:modified xsi:type="dcterms:W3CDTF">2025-02-05T08:18:03Z</dcterms:modified>
  <dc:identifier>DAGdASie4M0</dc:identifier>
</cp:coreProperties>
</file>