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62" r:id="rId8"/>
    <p:sldId id="273" r:id="rId9"/>
    <p:sldId id="263" r:id="rId10"/>
    <p:sldId id="270" r:id="rId11"/>
    <p:sldId id="271" r:id="rId12"/>
    <p:sldId id="274" r:id="rId13"/>
    <p:sldId id="265" r:id="rId14"/>
    <p:sldId id="266" r:id="rId15"/>
    <p:sldId id="267" r:id="rId16"/>
    <p:sldId id="268" r:id="rId17"/>
    <p:sldId id="269" r:id="rId18"/>
  </p:sldIdLst>
  <p:sldSz cx="18288000" cy="10287000"/>
  <p:notesSz cx="6858000" cy="9144000"/>
  <p:embeddedFontLst>
    <p:embeddedFont>
      <p:font typeface="Calibri (MS)" panose="020F0502020204030204" pitchFamily="34" charset="0"/>
      <p:regular r:id="rId19"/>
    </p:embeddedFont>
    <p:embeddedFont>
      <p:font typeface="Calibri (MS) Bold" panose="020F0702030404030204" pitchFamily="34" charset="0"/>
      <p:regular r:id="rId20"/>
      <p:bold r:id="rId21"/>
    </p:embeddedFont>
    <p:embeddedFont>
      <p:font typeface="Open Sauce Heavy" pitchFamily="2" charset="77"/>
      <p:regular r:id="rId22"/>
      <p:bold r:id="rId23"/>
    </p:embeddedFont>
    <p:embeddedFont>
      <p:font typeface="Open Sauce Light" pitchFamily="2" charset="77"/>
      <p:regular r:id="rId24"/>
    </p:embeddedFont>
    <p:embeddedFont>
      <p:font typeface="Poppins" pitchFamily="2" charset="77"/>
      <p:regular r:id="rId25"/>
      <p:bold r:id="rId26"/>
      <p:italic r:id="rId27"/>
      <p:boldItalic r:id="rId28"/>
    </p:embeddedFont>
    <p:embeddedFont>
      <p:font typeface="Poppins Light" panose="020B0604020202020204" pitchFamily="34" charset="0"/>
      <p:regular r:id="rId29"/>
      <p:italic r:id="rId30"/>
    </p:embeddedFont>
    <p:embeddedFont>
      <p:font typeface="Prompt" pitchFamily="2" charset="-34"/>
      <p:regular r:id="rId31"/>
      <p:bold r:id="rId32"/>
      <p:italic r:id="rId33"/>
    </p:embeddedFont>
    <p:embeddedFont>
      <p:font typeface="Prompt Medium" panose="020B060402020202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FC331F-B1C3-4DB8-BADB-44ACFF5474DE}" v="24" dt="2025-01-31T05:09:04.6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5" autoAdjust="0"/>
    <p:restoredTop sz="94587" autoAdjust="0"/>
  </p:normalViewPr>
  <p:slideViewPr>
    <p:cSldViewPr>
      <p:cViewPr varScale="1">
        <p:scale>
          <a:sx n="77" d="100"/>
          <a:sy n="77" d="100"/>
        </p:scale>
        <p:origin x="4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44" b="-2444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" name="AutoShape 3"/>
          <p:cNvSpPr/>
          <p:nvPr/>
        </p:nvSpPr>
        <p:spPr>
          <a:xfrm>
            <a:off x="1028777" y="5333540"/>
            <a:ext cx="13805186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4" name="Freeform 4"/>
          <p:cNvSpPr/>
          <p:nvPr/>
        </p:nvSpPr>
        <p:spPr>
          <a:xfrm>
            <a:off x="15902901" y="393334"/>
            <a:ext cx="2008341" cy="635366"/>
          </a:xfrm>
          <a:custGeom>
            <a:avLst/>
            <a:gdLst/>
            <a:ahLst/>
            <a:cxnLst/>
            <a:rect l="l" t="t" r="r" b="b"/>
            <a:pathLst>
              <a:path w="2008341" h="635366">
                <a:moveTo>
                  <a:pt x="0" y="0"/>
                </a:moveTo>
                <a:lnTo>
                  <a:pt x="2008341" y="0"/>
                </a:lnTo>
                <a:lnTo>
                  <a:pt x="2008341" y="635366"/>
                </a:lnTo>
                <a:lnTo>
                  <a:pt x="0" y="63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5" name="Group 5"/>
          <p:cNvGrpSpPr/>
          <p:nvPr/>
        </p:nvGrpSpPr>
        <p:grpSpPr>
          <a:xfrm>
            <a:off x="-96326" y="6247"/>
            <a:ext cx="18384326" cy="10280753"/>
            <a:chOff x="0" y="0"/>
            <a:chExt cx="4841962" cy="27076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41963" cy="2707688"/>
            </a:xfrm>
            <a:custGeom>
              <a:avLst/>
              <a:gdLst/>
              <a:ahLst/>
              <a:cxnLst/>
              <a:rect l="l" t="t" r="r" b="b"/>
              <a:pathLst>
                <a:path w="4841963" h="2707688">
                  <a:moveTo>
                    <a:pt x="0" y="0"/>
                  </a:moveTo>
                  <a:lnTo>
                    <a:pt x="4841963" y="0"/>
                  </a:lnTo>
                  <a:lnTo>
                    <a:pt x="4841963" y="2707688"/>
                  </a:lnTo>
                  <a:lnTo>
                    <a:pt x="0" y="2707688"/>
                  </a:lnTo>
                  <a:close/>
                </a:path>
              </a:pathLst>
            </a:custGeom>
            <a:solidFill>
              <a:srgbClr val="12372A">
                <a:alpha val="36863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41962" cy="2745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64795" y="2530265"/>
            <a:ext cx="14933150" cy="2110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th-TH" sz="3999" b="1" dirty="0">
                <a:solidFill>
                  <a:srgbClr val="FFFFFF"/>
                </a:solidFill>
                <a:latin typeface="Prompt Medium" panose="00000600000000000000" pitchFamily="2" charset="-34"/>
                <a:ea typeface="Calibri (MS) Bold"/>
                <a:cs typeface="Prompt Medium" panose="00000600000000000000" pitchFamily="2" charset="-34"/>
                <a:sym typeface="Calibri (MS) Bold"/>
              </a:rPr>
              <a:t>โครงการส่งเสริมการใช้ยานยนต์ไฟฟ้าในประเทศไทยผ่านกลไกตลาดระหว่างประเทศ (</a:t>
            </a:r>
            <a:r>
              <a:rPr lang="en-US" sz="3999" b="1" dirty="0">
                <a:solidFill>
                  <a:srgbClr val="FFFFFF"/>
                </a:solidFill>
                <a:latin typeface="Prompt Medium" panose="00000600000000000000" pitchFamily="2" charset="-34"/>
                <a:ea typeface="Calibri (MS) Bold"/>
                <a:cs typeface="Prompt Medium" panose="00000600000000000000" pitchFamily="2" charset="-34"/>
                <a:sym typeface="Calibri (MS) Bold"/>
              </a:rPr>
              <a:t>Article 6) </a:t>
            </a:r>
            <a:r>
              <a:rPr lang="th-TH" sz="3999" b="1" dirty="0">
                <a:solidFill>
                  <a:srgbClr val="FFFFFF"/>
                </a:solidFill>
                <a:latin typeface="Prompt Medium" panose="00000600000000000000" pitchFamily="2" charset="-34"/>
                <a:ea typeface="Calibri (MS) Bold"/>
                <a:cs typeface="Prompt Medium" panose="00000600000000000000" pitchFamily="2" charset="-34"/>
                <a:sym typeface="Calibri (MS) Bold"/>
              </a:rPr>
              <a:t>ภายใต้ข้อตกลงปารีส</a:t>
            </a:r>
          </a:p>
          <a:p>
            <a:pPr algn="ctr">
              <a:lnSpc>
                <a:spcPts val="5599"/>
              </a:lnSpc>
            </a:pPr>
            <a:endParaRPr lang="en-US" sz="3999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77" y="6347781"/>
            <a:ext cx="13805263" cy="3125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th-TH" sz="2500" b="1" dirty="0">
                <a:solidFill>
                  <a:srgbClr val="FFFFFF"/>
                </a:solidFill>
                <a:latin typeface="Prompt Medium" panose="00000600000000000000" pitchFamily="2" charset="-34"/>
                <a:ea typeface="Calibri (MS) Bold"/>
                <a:cs typeface="Prompt Medium" panose="00000600000000000000" pitchFamily="2" charset="-34"/>
                <a:sym typeface="Calibri (MS) Bold"/>
              </a:rPr>
              <a:t>ในเดือนมิถุนายน พ.ศ. 2565 ประเทศไทยได้ลงนามในข้อตกลงด้านสภาพอากาศทวิภาคีกับประเทศสวิตเซอร์แลนด์ภายใต้ข้อที่ 6 ของข้อตกลงปารีส ข้อตกลงนี้เปิดโอกาสทางการเงินสำหรับโครงการที่ลดการปล่อยก๊าซเรือนกระจกในประเทศไทย รวมถึงการใช้ยานยนต์ไฟฟ้า ซึ่งเป็นเทคโนโลยีที่ช่วยลดการพึ่งพาเชื้อเพลิงฟอสซิลที่ปล่อยคาร์บอนสูง เช่น น้ำมันเบนซินหรือดีเซล สำหรับการขนส่ง </a:t>
            </a:r>
            <a:endParaRPr lang="en-US" sz="2500" b="1" dirty="0">
              <a:solidFill>
                <a:srgbClr val="FFFFFF"/>
              </a:solidFill>
              <a:latin typeface="Prompt Medium" panose="00000600000000000000" pitchFamily="2" charset="-34"/>
              <a:ea typeface="Calibri (MS) Bold"/>
              <a:cs typeface="Prompt Medium" panose="00000600000000000000" pitchFamily="2" charset="-34"/>
              <a:sym typeface="Calibri (MS) Bold"/>
            </a:endParaRPr>
          </a:p>
          <a:p>
            <a:pPr>
              <a:lnSpc>
                <a:spcPts val="3500"/>
              </a:lnSpc>
            </a:pPr>
            <a:endParaRPr lang="en-US" sz="2500" b="1" dirty="0">
              <a:solidFill>
                <a:srgbClr val="FFFFFF"/>
              </a:solidFill>
              <a:latin typeface="Prompt Medium" panose="00000600000000000000" pitchFamily="2" charset="-34"/>
              <a:ea typeface="Calibri (MS) Bold"/>
              <a:cs typeface="Prompt Medium" panose="00000600000000000000" pitchFamily="2" charset="-34"/>
              <a:sym typeface="Calibri (MS) Bold"/>
            </a:endParaRPr>
          </a:p>
          <a:p>
            <a:pPr>
              <a:lnSpc>
                <a:spcPts val="3500"/>
              </a:lnSpc>
            </a:pPr>
            <a:r>
              <a:rPr lang="th-TH" sz="2500" b="1" dirty="0">
                <a:solidFill>
                  <a:srgbClr val="FFFFFF"/>
                </a:solidFill>
                <a:latin typeface="Prompt Medium" panose="00000600000000000000" pitchFamily="2" charset="-34"/>
                <a:ea typeface="Calibri (MS) Bold"/>
                <a:cs typeface="Prompt Medium" panose="00000600000000000000" pitchFamily="2" charset="-34"/>
                <a:sym typeface="Calibri (MS) Bold"/>
              </a:rPr>
              <a:t>โครงการ </a:t>
            </a:r>
            <a:r>
              <a:rPr lang="en-US" sz="2500" b="1" dirty="0">
                <a:solidFill>
                  <a:srgbClr val="FFFFFF"/>
                </a:solidFill>
                <a:latin typeface="Prompt Medium" panose="00000600000000000000" pitchFamily="2" charset="-34"/>
                <a:ea typeface="Calibri (MS) Bold"/>
                <a:cs typeface="Prompt Medium" panose="00000600000000000000" pitchFamily="2" charset="-34"/>
                <a:sym typeface="Calibri (MS) Bold"/>
              </a:rPr>
              <a:t>E-Mobility </a:t>
            </a:r>
            <a:r>
              <a:rPr lang="th-TH" sz="2500" b="1" dirty="0">
                <a:solidFill>
                  <a:srgbClr val="FFFFFF"/>
                </a:solidFill>
                <a:latin typeface="Prompt Medium" panose="00000600000000000000" pitchFamily="2" charset="-34"/>
                <a:ea typeface="Calibri (MS) Bold"/>
                <a:cs typeface="Prompt Medium" panose="00000600000000000000" pitchFamily="2" charset="-34"/>
                <a:sym typeface="Calibri (MS) Bold"/>
              </a:rPr>
              <a:t>จะเร่งการเปลี่ยนผ่านไปสู่การใช้ยานยนต์ไฟฟ้าผ่านการมีส่วนร่วมของผู้เล่นหลักต่างๆ ที่เกี่ยวข้องกับภาคการขนส่ง </a:t>
            </a:r>
            <a:endParaRPr lang="en-US" sz="2500" b="1" dirty="0">
              <a:solidFill>
                <a:srgbClr val="FFFFFF"/>
              </a:solidFill>
              <a:latin typeface="Prompt Medium" panose="00000600000000000000" pitchFamily="2" charset="-34"/>
              <a:ea typeface="Calibri (MS) Bold"/>
              <a:cs typeface="Prompt Medium" panose="00000600000000000000" pitchFamily="2" charset="-34"/>
              <a:sym typeface="Calibri (MS)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54355" y="0"/>
            <a:ext cx="9633645" cy="10287000"/>
          </a:xfrm>
          <a:custGeom>
            <a:avLst/>
            <a:gdLst/>
            <a:ahLst/>
            <a:cxnLst/>
            <a:rect l="l" t="t" r="r" b="b"/>
            <a:pathLst>
              <a:path w="9633645" h="10287000">
                <a:moveTo>
                  <a:pt x="0" y="0"/>
                </a:moveTo>
                <a:lnTo>
                  <a:pt x="9633645" y="0"/>
                </a:lnTo>
                <a:lnTo>
                  <a:pt x="96336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113" r="-12499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5" name="Freeform 15"/>
          <p:cNvSpPr/>
          <p:nvPr/>
        </p:nvSpPr>
        <p:spPr>
          <a:xfrm>
            <a:off x="16081692" y="135514"/>
            <a:ext cx="2008341" cy="635366"/>
          </a:xfrm>
          <a:custGeom>
            <a:avLst/>
            <a:gdLst/>
            <a:ahLst/>
            <a:cxnLst/>
            <a:rect l="l" t="t" r="r" b="b"/>
            <a:pathLst>
              <a:path w="2008341" h="635366">
                <a:moveTo>
                  <a:pt x="0" y="0"/>
                </a:moveTo>
                <a:lnTo>
                  <a:pt x="2008341" y="0"/>
                </a:lnTo>
                <a:lnTo>
                  <a:pt x="2008341" y="635366"/>
                </a:lnTo>
                <a:lnTo>
                  <a:pt x="0" y="63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6" name="AutoShape 16"/>
          <p:cNvSpPr/>
          <p:nvPr/>
        </p:nvSpPr>
        <p:spPr>
          <a:xfrm>
            <a:off x="1241650" y="1485900"/>
            <a:ext cx="6555334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B57A21-3172-18FC-30D3-3AC0B94FACCA}"/>
              </a:ext>
            </a:extLst>
          </p:cNvPr>
          <p:cNvGrpSpPr/>
          <p:nvPr/>
        </p:nvGrpSpPr>
        <p:grpSpPr>
          <a:xfrm>
            <a:off x="1112520" y="2250060"/>
            <a:ext cx="9355079" cy="1120924"/>
            <a:chOff x="1241650" y="1620764"/>
            <a:chExt cx="9355079" cy="1120924"/>
          </a:xfrm>
        </p:grpSpPr>
        <p:grpSp>
          <p:nvGrpSpPr>
            <p:cNvPr id="3" name="Group 3"/>
            <p:cNvGrpSpPr/>
            <p:nvPr/>
          </p:nvGrpSpPr>
          <p:grpSpPr>
            <a:xfrm>
              <a:off x="1241650" y="1620764"/>
              <a:ext cx="9355079" cy="1120924"/>
              <a:chOff x="0" y="0"/>
              <a:chExt cx="3177177" cy="3806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177177" cy="380689"/>
              </a:xfrm>
              <a:custGeom>
                <a:avLst/>
                <a:gdLst/>
                <a:ahLst/>
                <a:cxnLst/>
                <a:rect l="l" t="t" r="r" b="b"/>
                <a:pathLst>
                  <a:path w="3177177" h="380689">
                    <a:moveTo>
                      <a:pt x="9103" y="0"/>
                    </a:moveTo>
                    <a:lnTo>
                      <a:pt x="3168074" y="0"/>
                    </a:lnTo>
                    <a:cubicBezTo>
                      <a:pt x="3170488" y="0"/>
                      <a:pt x="3172804" y="959"/>
                      <a:pt x="3174511" y="2666"/>
                    </a:cubicBezTo>
                    <a:cubicBezTo>
                      <a:pt x="3176218" y="4373"/>
                      <a:pt x="3177177" y="6689"/>
                      <a:pt x="3177177" y="9103"/>
                    </a:cubicBezTo>
                    <a:lnTo>
                      <a:pt x="3177177" y="371586"/>
                    </a:lnTo>
                    <a:cubicBezTo>
                      <a:pt x="3177177" y="376613"/>
                      <a:pt x="3173101" y="380689"/>
                      <a:pt x="3168074" y="380689"/>
                    </a:cubicBezTo>
                    <a:lnTo>
                      <a:pt x="9103" y="380689"/>
                    </a:lnTo>
                    <a:cubicBezTo>
                      <a:pt x="4076" y="380689"/>
                      <a:pt x="0" y="376613"/>
                      <a:pt x="0" y="371586"/>
                    </a:cubicBezTo>
                    <a:lnTo>
                      <a:pt x="0" y="9103"/>
                    </a:lnTo>
                    <a:cubicBezTo>
                      <a:pt x="0" y="4076"/>
                      <a:pt x="4076" y="0"/>
                      <a:pt x="9103" y="0"/>
                    </a:cubicBezTo>
                    <a:close/>
                  </a:path>
                </a:pathLst>
              </a:custGeom>
              <a:solidFill>
                <a:srgbClr val="F2F4F5"/>
              </a:solidFill>
            </p:spPr>
            <p:txBody>
              <a:bodyPr/>
              <a:lstStyle/>
              <a:p>
                <a:endParaRPr lang="en-CH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177177" cy="4187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396152" y="2012715"/>
              <a:ext cx="7418551" cy="342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34"/>
                </a:lnSpc>
                <a:spcBef>
                  <a:spcPct val="0"/>
                </a:spcBef>
              </a:pPr>
              <a:r>
                <a:rPr lang="en-US" sz="2400" spc="133" dirty="0">
                  <a:latin typeface="Prompt" panose="00000500000000000000" pitchFamily="2" charset="-34"/>
                  <a:ea typeface="Calibri (MS)"/>
                  <a:cs typeface="Prompt" panose="00000500000000000000" pitchFamily="2" charset="-34"/>
                  <a:sym typeface="Calibri (MS)"/>
                </a:rPr>
                <a:t>EV Fleet Operators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41650" y="387413"/>
            <a:ext cx="10569350" cy="693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625"/>
              </a:lnSpc>
              <a:spcBef>
                <a:spcPct val="0"/>
              </a:spcBef>
            </a:pPr>
            <a:r>
              <a:rPr lang="th-TH" sz="4000" b="1" spc="261" dirty="0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ใครสามารถผู้เข้าร่วมพัฒนาโครงการได้บ้าง</a:t>
            </a:r>
            <a:endParaRPr lang="en-US" sz="4000" b="1" spc="261" dirty="0">
              <a:solidFill>
                <a:srgbClr val="FFFFFF"/>
              </a:solidFill>
              <a:latin typeface="Prompt" panose="00000500000000000000" pitchFamily="2" charset="-34"/>
              <a:ea typeface="Calibri (MS)"/>
              <a:cs typeface="Prompt" panose="00000500000000000000" pitchFamily="2" charset="-34"/>
              <a:sym typeface="Calibri (MS)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281AEE-566D-0AF1-3A48-8D21F0D93932}"/>
              </a:ext>
            </a:extLst>
          </p:cNvPr>
          <p:cNvGrpSpPr/>
          <p:nvPr/>
        </p:nvGrpSpPr>
        <p:grpSpPr>
          <a:xfrm>
            <a:off x="1108609" y="4430271"/>
            <a:ext cx="9355079" cy="1120924"/>
            <a:chOff x="1241650" y="3189363"/>
            <a:chExt cx="9355079" cy="1120924"/>
          </a:xfrm>
        </p:grpSpPr>
        <p:grpSp>
          <p:nvGrpSpPr>
            <p:cNvPr id="6" name="Group 6"/>
            <p:cNvGrpSpPr/>
            <p:nvPr/>
          </p:nvGrpSpPr>
          <p:grpSpPr>
            <a:xfrm>
              <a:off x="1241650" y="3189363"/>
              <a:ext cx="9355079" cy="1120924"/>
              <a:chOff x="0" y="0"/>
              <a:chExt cx="3177177" cy="38068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77177" cy="380689"/>
              </a:xfrm>
              <a:custGeom>
                <a:avLst/>
                <a:gdLst/>
                <a:ahLst/>
                <a:cxnLst/>
                <a:rect l="l" t="t" r="r" b="b"/>
                <a:pathLst>
                  <a:path w="3177177" h="380689">
                    <a:moveTo>
                      <a:pt x="9103" y="0"/>
                    </a:moveTo>
                    <a:lnTo>
                      <a:pt x="3168074" y="0"/>
                    </a:lnTo>
                    <a:cubicBezTo>
                      <a:pt x="3170488" y="0"/>
                      <a:pt x="3172804" y="959"/>
                      <a:pt x="3174511" y="2666"/>
                    </a:cubicBezTo>
                    <a:cubicBezTo>
                      <a:pt x="3176218" y="4373"/>
                      <a:pt x="3177177" y="6689"/>
                      <a:pt x="3177177" y="9103"/>
                    </a:cubicBezTo>
                    <a:lnTo>
                      <a:pt x="3177177" y="371586"/>
                    </a:lnTo>
                    <a:cubicBezTo>
                      <a:pt x="3177177" y="376613"/>
                      <a:pt x="3173101" y="380689"/>
                      <a:pt x="3168074" y="380689"/>
                    </a:cubicBezTo>
                    <a:lnTo>
                      <a:pt x="9103" y="380689"/>
                    </a:lnTo>
                    <a:cubicBezTo>
                      <a:pt x="4076" y="380689"/>
                      <a:pt x="0" y="376613"/>
                      <a:pt x="0" y="371586"/>
                    </a:cubicBezTo>
                    <a:lnTo>
                      <a:pt x="0" y="9103"/>
                    </a:lnTo>
                    <a:cubicBezTo>
                      <a:pt x="0" y="4076"/>
                      <a:pt x="4076" y="0"/>
                      <a:pt x="9103" y="0"/>
                    </a:cubicBezTo>
                    <a:close/>
                  </a:path>
                </a:pathLst>
              </a:custGeom>
              <a:solidFill>
                <a:srgbClr val="F2F4F5"/>
              </a:solidFill>
            </p:spPr>
            <p:txBody>
              <a:bodyPr/>
              <a:lstStyle/>
              <a:p>
                <a:endParaRPr lang="en-CH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3177177" cy="4187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404381" y="3578624"/>
              <a:ext cx="7418551" cy="342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34"/>
                </a:lnSpc>
                <a:spcBef>
                  <a:spcPct val="0"/>
                </a:spcBef>
              </a:pPr>
              <a:r>
                <a:rPr lang="th-TH" sz="2400" spc="133" dirty="0">
                  <a:latin typeface="Prompt" panose="00000500000000000000" pitchFamily="2" charset="-34"/>
                  <a:ea typeface="Calibri (MS)"/>
                  <a:cs typeface="Prompt" panose="00000500000000000000" pitchFamily="2" charset="-34"/>
                  <a:sym typeface="Calibri (MS)"/>
                </a:rPr>
                <a:t>ผู้ผลิตรถไฟฟ้า ผู้นำเข้ารถไฟฟ้า หรือดีลเลอร์ต่างๆ </a:t>
              </a:r>
              <a:endParaRPr lang="en-US" sz="2400" spc="133" dirty="0"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1DCB26-C729-B985-E460-B50E2438AB8E}"/>
              </a:ext>
            </a:extLst>
          </p:cNvPr>
          <p:cNvGrpSpPr/>
          <p:nvPr/>
        </p:nvGrpSpPr>
        <p:grpSpPr>
          <a:xfrm>
            <a:off x="1132840" y="6609269"/>
            <a:ext cx="9374229" cy="1120924"/>
            <a:chOff x="1149250" y="6780476"/>
            <a:chExt cx="9374229" cy="1120924"/>
          </a:xfrm>
        </p:grpSpPr>
        <p:grpSp>
          <p:nvGrpSpPr>
            <p:cNvPr id="9" name="Group 9"/>
            <p:cNvGrpSpPr/>
            <p:nvPr/>
          </p:nvGrpSpPr>
          <p:grpSpPr>
            <a:xfrm>
              <a:off x="1149250" y="6780476"/>
              <a:ext cx="9355079" cy="1120924"/>
              <a:chOff x="0" y="0"/>
              <a:chExt cx="3177177" cy="38068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77177" cy="380689"/>
              </a:xfrm>
              <a:custGeom>
                <a:avLst/>
                <a:gdLst/>
                <a:ahLst/>
                <a:cxnLst/>
                <a:rect l="l" t="t" r="r" b="b"/>
                <a:pathLst>
                  <a:path w="3177177" h="380689">
                    <a:moveTo>
                      <a:pt x="9103" y="0"/>
                    </a:moveTo>
                    <a:lnTo>
                      <a:pt x="3168074" y="0"/>
                    </a:lnTo>
                    <a:cubicBezTo>
                      <a:pt x="3170488" y="0"/>
                      <a:pt x="3172804" y="959"/>
                      <a:pt x="3174511" y="2666"/>
                    </a:cubicBezTo>
                    <a:cubicBezTo>
                      <a:pt x="3176218" y="4373"/>
                      <a:pt x="3177177" y="6689"/>
                      <a:pt x="3177177" y="9103"/>
                    </a:cubicBezTo>
                    <a:lnTo>
                      <a:pt x="3177177" y="371586"/>
                    </a:lnTo>
                    <a:cubicBezTo>
                      <a:pt x="3177177" y="376613"/>
                      <a:pt x="3173101" y="380689"/>
                      <a:pt x="3168074" y="380689"/>
                    </a:cubicBezTo>
                    <a:lnTo>
                      <a:pt x="9103" y="380689"/>
                    </a:lnTo>
                    <a:cubicBezTo>
                      <a:pt x="4076" y="380689"/>
                      <a:pt x="0" y="376613"/>
                      <a:pt x="0" y="371586"/>
                    </a:cubicBezTo>
                    <a:lnTo>
                      <a:pt x="0" y="9103"/>
                    </a:lnTo>
                    <a:cubicBezTo>
                      <a:pt x="0" y="4076"/>
                      <a:pt x="4076" y="0"/>
                      <a:pt x="9103" y="0"/>
                    </a:cubicBezTo>
                    <a:close/>
                  </a:path>
                </a:pathLst>
              </a:custGeom>
              <a:solidFill>
                <a:srgbClr val="F2F4F5"/>
              </a:solidFill>
            </p:spPr>
            <p:txBody>
              <a:bodyPr/>
              <a:lstStyle/>
              <a:p>
                <a:endParaRPr lang="en-CH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3177177" cy="4187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338879" y="7169737"/>
              <a:ext cx="9184600" cy="342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34"/>
                </a:lnSpc>
                <a:spcBef>
                  <a:spcPct val="0"/>
                </a:spcBef>
              </a:pPr>
              <a:r>
                <a:rPr lang="th-TH" sz="2400" spc="133" dirty="0">
                  <a:latin typeface="Prompt" panose="00000500000000000000" pitchFamily="2" charset="-34"/>
                  <a:ea typeface="Calibri (MS)"/>
                  <a:cs typeface="Prompt" panose="00000500000000000000" pitchFamily="2" charset="-34"/>
                  <a:sym typeface="Calibri (MS)"/>
                </a:rPr>
                <a:t>บริษัทให้เช่ารถไฟฟ้า</a:t>
              </a:r>
              <a:endParaRPr lang="en-US" sz="2000" spc="133" dirty="0"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CBD6794-428C-5E72-332D-387CF0667E9C}"/>
              </a:ext>
            </a:extLst>
          </p:cNvPr>
          <p:cNvGrpSpPr/>
          <p:nvPr/>
        </p:nvGrpSpPr>
        <p:grpSpPr>
          <a:xfrm>
            <a:off x="1132840" y="8562729"/>
            <a:ext cx="9374229" cy="1233108"/>
            <a:chOff x="1149250" y="6668292"/>
            <a:chExt cx="9374229" cy="1233108"/>
          </a:xfrm>
        </p:grpSpPr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83F5461F-8598-E124-C7C0-F63E601538B4}"/>
                </a:ext>
              </a:extLst>
            </p:cNvPr>
            <p:cNvSpPr txBox="1"/>
            <p:nvPr/>
          </p:nvSpPr>
          <p:spPr>
            <a:xfrm>
              <a:off x="1149250" y="6668292"/>
              <a:ext cx="9355079" cy="1233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31" name="TextBox 20">
              <a:extLst>
                <a:ext uri="{FF2B5EF4-FFF2-40B4-BE49-F238E27FC236}">
                  <a16:creationId xmlns:a16="http://schemas.microsoft.com/office/drawing/2014/main" id="{F94FA9E8-9392-988B-51F3-F6E53C640F83}"/>
                </a:ext>
              </a:extLst>
            </p:cNvPr>
            <p:cNvSpPr txBox="1"/>
            <p:nvPr/>
          </p:nvSpPr>
          <p:spPr>
            <a:xfrm>
              <a:off x="1338879" y="7169737"/>
              <a:ext cx="9184600" cy="342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34"/>
                </a:lnSpc>
                <a:spcBef>
                  <a:spcPct val="0"/>
                </a:spcBef>
              </a:pPr>
              <a:endParaRPr lang="en-US" sz="2000" spc="133" dirty="0"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44" b="-2444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" name="Freeform 3"/>
          <p:cNvSpPr/>
          <p:nvPr/>
        </p:nvSpPr>
        <p:spPr>
          <a:xfrm>
            <a:off x="1355821" y="1961435"/>
            <a:ext cx="11821423" cy="6646089"/>
          </a:xfrm>
          <a:custGeom>
            <a:avLst/>
            <a:gdLst/>
            <a:ahLst/>
            <a:cxnLst/>
            <a:rect l="l" t="t" r="r" b="b"/>
            <a:pathLst>
              <a:path w="11821423" h="6646089">
                <a:moveTo>
                  <a:pt x="0" y="0"/>
                </a:moveTo>
                <a:lnTo>
                  <a:pt x="11821423" y="0"/>
                </a:lnTo>
                <a:lnTo>
                  <a:pt x="11821423" y="6646089"/>
                </a:lnTo>
                <a:lnTo>
                  <a:pt x="0" y="664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ลดการปล่อยก๊าซเรือนกระจก 1,082,000 ตันคาร์บอนไดออกไซด์เทียบเท่าภายในปี 2573</a:t>
            </a:r>
            <a:endParaRPr lang="en-US" sz="2400" dirty="0">
              <a:solidFill>
                <a:schemeClr val="bg1"/>
              </a:solidFill>
              <a:latin typeface="Prompt Medium" panose="00000600000000000000" pitchFamily="2" charset="-34"/>
              <a:cs typeface="Prompt Medium" panose="00000600000000000000" pitchFamily="2" charset="-3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MAIN</a:t>
            </a:r>
            <a:r>
              <a:rPr lang="th-TH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 ได้รับการอนุมัติจากรัฐบาลสวิตเซอร์แลนด์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MAIN </a:t>
            </a:r>
            <a:r>
              <a:rPr lang="th-TH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กำลังผ่านกระบวนการรีวิวของรัฐบาลไทย</a:t>
            </a:r>
            <a:endParaRPr lang="en-US" sz="2400" dirty="0">
              <a:solidFill>
                <a:schemeClr val="bg1"/>
              </a:solidFill>
              <a:latin typeface="Prompt Medium" panose="00000600000000000000" pitchFamily="2" charset="-34"/>
              <a:cs typeface="Prompt Medium" panose="00000600000000000000" pitchFamily="2" charset="-3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ทางบริษัทกำลังพัฒนา </a:t>
            </a:r>
            <a:r>
              <a:rPr lang="en-US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Mitigation Activity Design Document (MADD) </a:t>
            </a:r>
            <a:r>
              <a:rPr lang="th-TH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และคาดว่าจะได้เริ่มกระบวนการ </a:t>
            </a:r>
            <a:r>
              <a:rPr lang="en-US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validation </a:t>
            </a:r>
            <a:r>
              <a:rPr lang="th-TH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ภายในเดือนกุมภาพันธ์ </a:t>
            </a:r>
            <a:r>
              <a:rPr lang="en-US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2568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มหาวิทยาลัยเชียงใหม่</a:t>
            </a:r>
            <a:r>
              <a:rPr lang="en-US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 </a:t>
            </a:r>
            <a:r>
              <a:rPr lang="th-TH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ร่วมกับบริษัท </a:t>
            </a:r>
            <a:r>
              <a:rPr lang="en-US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EBP </a:t>
            </a:r>
            <a:r>
              <a:rPr lang="th-TH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ประเทศสวิตเซอร์แลนด์ ได้รับเลือกให้เป็นผู้ประเมินภายนอกสำหรับโครงการ</a:t>
            </a:r>
            <a:r>
              <a:rPr lang="en-US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 (Validator) </a:t>
            </a:r>
            <a:r>
              <a:rPr lang="th-TH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สำหรับเอกสาร </a:t>
            </a:r>
            <a:r>
              <a:rPr lang="en-US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MADD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คาดว่าจะได้นำส่งเอกสาร </a:t>
            </a:r>
            <a:r>
              <a:rPr lang="en-US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MADD</a:t>
            </a:r>
            <a:r>
              <a:rPr lang="th-TH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 เพื่อขึ้นทะเบียนโครงการภายในกลางปี </a:t>
            </a:r>
            <a:r>
              <a:rPr lang="en-US" sz="2400" dirty="0">
                <a:solidFill>
                  <a:schemeClr val="bg1"/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2568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CH" sz="2400" dirty="0">
              <a:solidFill>
                <a:schemeClr val="bg1"/>
              </a:solidFill>
              <a:latin typeface="Prompt Medium" panose="00000600000000000000" pitchFamily="2" charset="-34"/>
              <a:cs typeface="Prompt Medium" panose="00000600000000000000" pitchFamily="2" charset="-34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3691220" y="0"/>
            <a:ext cx="4596780" cy="10287000"/>
            <a:chOff x="0" y="0"/>
            <a:chExt cx="1210675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0675" cy="2709333"/>
            </a:xfrm>
            <a:custGeom>
              <a:avLst/>
              <a:gdLst/>
              <a:ahLst/>
              <a:cxnLst/>
              <a:rect l="l" t="t" r="r" b="b"/>
              <a:pathLst>
                <a:path w="1210675" h="2709333">
                  <a:moveTo>
                    <a:pt x="0" y="0"/>
                  </a:moveTo>
                  <a:lnTo>
                    <a:pt x="1210675" y="0"/>
                  </a:lnTo>
                  <a:lnTo>
                    <a:pt x="121067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2372A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210675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6081692" y="135514"/>
            <a:ext cx="2008341" cy="635366"/>
          </a:xfrm>
          <a:custGeom>
            <a:avLst/>
            <a:gdLst/>
            <a:ahLst/>
            <a:cxnLst/>
            <a:rect l="l" t="t" r="r" b="b"/>
            <a:pathLst>
              <a:path w="2008341" h="635366">
                <a:moveTo>
                  <a:pt x="0" y="0"/>
                </a:moveTo>
                <a:lnTo>
                  <a:pt x="2008341" y="0"/>
                </a:lnTo>
                <a:lnTo>
                  <a:pt x="2008341" y="635366"/>
                </a:lnTo>
                <a:lnTo>
                  <a:pt x="0" y="6353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8" name="TextBox 8"/>
          <p:cNvSpPr txBox="1"/>
          <p:nvPr/>
        </p:nvSpPr>
        <p:spPr>
          <a:xfrm>
            <a:off x="1593338" y="1961435"/>
            <a:ext cx="10720660" cy="111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85"/>
              </a:lnSpc>
              <a:spcBef>
                <a:spcPct val="0"/>
              </a:spcBef>
            </a:pPr>
            <a:r>
              <a:rPr lang="th-TH" sz="6417" spc="417" dirty="0">
                <a:solidFill>
                  <a:srgbClr val="FFFFFF"/>
                </a:solidFill>
                <a:latin typeface="Prompt Medium" panose="00000600000000000000" pitchFamily="2" charset="-34"/>
                <a:ea typeface="Calibri (MS)"/>
                <a:cs typeface="Prompt Medium" panose="00000600000000000000" pitchFamily="2" charset="-34"/>
                <a:sym typeface="Calibri (MS)"/>
              </a:rPr>
              <a:t>สถานะโครงการฯ ในปัจจุบัน</a:t>
            </a:r>
            <a:endParaRPr lang="en-US" sz="6417" spc="417" dirty="0">
              <a:solidFill>
                <a:srgbClr val="FFFFFF"/>
              </a:solidFill>
              <a:latin typeface="Prompt Medium" panose="00000600000000000000" pitchFamily="2" charset="-34"/>
              <a:ea typeface="Calibri (MS)"/>
              <a:cs typeface="Prompt Medium" panose="00000600000000000000" pitchFamily="2" charset="-34"/>
              <a:sym typeface="Calibri (MS)"/>
            </a:endParaRPr>
          </a:p>
        </p:txBody>
      </p:sp>
      <p:sp>
        <p:nvSpPr>
          <p:cNvPr id="9" name="AutoShape 9"/>
          <p:cNvSpPr/>
          <p:nvPr/>
        </p:nvSpPr>
        <p:spPr>
          <a:xfrm flipV="1">
            <a:off x="1593400" y="3179543"/>
            <a:ext cx="9356571" cy="47625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44" b="-2444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" name="Freeform 3"/>
          <p:cNvSpPr/>
          <p:nvPr/>
        </p:nvSpPr>
        <p:spPr>
          <a:xfrm>
            <a:off x="1355821" y="2014458"/>
            <a:ext cx="11821423" cy="6646089"/>
          </a:xfrm>
          <a:custGeom>
            <a:avLst/>
            <a:gdLst/>
            <a:ahLst/>
            <a:cxnLst/>
            <a:rect l="l" t="t" r="r" b="b"/>
            <a:pathLst>
              <a:path w="11821423" h="6646089">
                <a:moveTo>
                  <a:pt x="0" y="0"/>
                </a:moveTo>
                <a:lnTo>
                  <a:pt x="11821423" y="0"/>
                </a:lnTo>
                <a:lnTo>
                  <a:pt x="11821423" y="6646089"/>
                </a:lnTo>
                <a:lnTo>
                  <a:pt x="0" y="664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4" name="Group 4"/>
          <p:cNvGrpSpPr/>
          <p:nvPr/>
        </p:nvGrpSpPr>
        <p:grpSpPr>
          <a:xfrm>
            <a:off x="13691220" y="111269"/>
            <a:ext cx="4596780" cy="10287000"/>
            <a:chOff x="0" y="0"/>
            <a:chExt cx="1210675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0675" cy="2709333"/>
            </a:xfrm>
            <a:custGeom>
              <a:avLst/>
              <a:gdLst/>
              <a:ahLst/>
              <a:cxnLst/>
              <a:rect l="l" t="t" r="r" b="b"/>
              <a:pathLst>
                <a:path w="1210675" h="2709333">
                  <a:moveTo>
                    <a:pt x="0" y="0"/>
                  </a:moveTo>
                  <a:lnTo>
                    <a:pt x="1210675" y="0"/>
                  </a:lnTo>
                  <a:lnTo>
                    <a:pt x="121067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2372A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210675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6081692" y="135514"/>
            <a:ext cx="2008341" cy="635366"/>
          </a:xfrm>
          <a:custGeom>
            <a:avLst/>
            <a:gdLst/>
            <a:ahLst/>
            <a:cxnLst/>
            <a:rect l="l" t="t" r="r" b="b"/>
            <a:pathLst>
              <a:path w="2008341" h="635366">
                <a:moveTo>
                  <a:pt x="0" y="0"/>
                </a:moveTo>
                <a:lnTo>
                  <a:pt x="2008341" y="0"/>
                </a:lnTo>
                <a:lnTo>
                  <a:pt x="2008341" y="635366"/>
                </a:lnTo>
                <a:lnTo>
                  <a:pt x="0" y="6353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8" name="TextBox 8"/>
          <p:cNvSpPr txBox="1"/>
          <p:nvPr/>
        </p:nvSpPr>
        <p:spPr>
          <a:xfrm>
            <a:off x="1593338" y="1961435"/>
            <a:ext cx="10720660" cy="111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85"/>
              </a:lnSpc>
              <a:spcBef>
                <a:spcPct val="0"/>
              </a:spcBef>
            </a:pPr>
            <a:r>
              <a:rPr lang="th-TH" sz="6417" spc="417" dirty="0">
                <a:solidFill>
                  <a:srgbClr val="FFFFFF"/>
                </a:solidFill>
                <a:latin typeface="Prompt Medium" panose="00000600000000000000" pitchFamily="2" charset="-34"/>
                <a:ea typeface="Calibri (MS)"/>
                <a:cs typeface="Prompt Medium" panose="00000600000000000000" pitchFamily="2" charset="-34"/>
                <a:sym typeface="Calibri (MS)"/>
              </a:rPr>
              <a:t>ข้อเสนอแนะ คำถามเพิ่มเติม</a:t>
            </a:r>
            <a:endParaRPr lang="en-US" sz="6417" spc="417" dirty="0">
              <a:solidFill>
                <a:srgbClr val="FFFFFF"/>
              </a:solidFill>
              <a:latin typeface="Prompt Medium" panose="00000600000000000000" pitchFamily="2" charset="-34"/>
              <a:ea typeface="Calibri (MS)"/>
              <a:cs typeface="Prompt Medium" panose="00000600000000000000" pitchFamily="2" charset="-34"/>
              <a:sym typeface="Calibri (MS)"/>
            </a:endParaRPr>
          </a:p>
        </p:txBody>
      </p:sp>
      <p:sp>
        <p:nvSpPr>
          <p:cNvPr id="9" name="AutoShape 9"/>
          <p:cNvSpPr/>
          <p:nvPr/>
        </p:nvSpPr>
        <p:spPr>
          <a:xfrm flipV="1">
            <a:off x="1593400" y="3179543"/>
            <a:ext cx="9356571" cy="47625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0" name="TextBox 10"/>
          <p:cNvSpPr txBox="1"/>
          <p:nvPr/>
        </p:nvSpPr>
        <p:spPr>
          <a:xfrm>
            <a:off x="1613658" y="6438900"/>
            <a:ext cx="11583906" cy="1006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th-TH" sz="2828" spc="200" dirty="0">
                <a:solidFill>
                  <a:srgbClr val="FFFFFF"/>
                </a:solidFill>
                <a:latin typeface="Prompt Medium" panose="00000600000000000000" pitchFamily="2" charset="-34"/>
                <a:ea typeface="Calibri (MS)"/>
                <a:cs typeface="Prompt Medium" panose="00000600000000000000" pitchFamily="2" charset="-34"/>
                <a:sym typeface="Calibri (MS)"/>
              </a:rPr>
              <a:t>หากผู้เข้าร่วมประชุมมีข้อเสนอแนะใดๆ หรือคำถามเพิ่มเติม </a:t>
            </a:r>
            <a:r>
              <a:rPr lang="en-US" sz="2828" spc="200" dirty="0">
                <a:solidFill>
                  <a:srgbClr val="FFFFFF"/>
                </a:solidFill>
                <a:latin typeface="Prompt Medium" panose="00000600000000000000" pitchFamily="2" charset="-34"/>
                <a:ea typeface="Calibri (MS)"/>
                <a:cs typeface="Prompt Medium" panose="00000600000000000000" pitchFamily="2" charset="-34"/>
                <a:sym typeface="Calibri (MS)"/>
              </a:rPr>
              <a:t>    </a:t>
            </a:r>
            <a:r>
              <a:rPr lang="th-TH" sz="2828" spc="200" dirty="0">
                <a:solidFill>
                  <a:srgbClr val="FFFFFF"/>
                </a:solidFill>
                <a:latin typeface="Prompt Medium" panose="00000600000000000000" pitchFamily="2" charset="-34"/>
                <a:ea typeface="Calibri (MS)"/>
                <a:cs typeface="Prompt Medium" panose="00000600000000000000" pitchFamily="2" charset="-34"/>
                <a:sym typeface="Calibri (MS)"/>
              </a:rPr>
              <a:t>สามารถติดต่อได้ที่อีเมล์</a:t>
            </a:r>
            <a:r>
              <a:rPr lang="en-US" sz="2828" spc="200" dirty="0">
                <a:solidFill>
                  <a:srgbClr val="FFFFFF"/>
                </a:solidFill>
                <a:latin typeface="Prompt Medium" panose="00000600000000000000" pitchFamily="2" charset="-34"/>
                <a:ea typeface="Calibri (MS)"/>
                <a:cs typeface="Prompt Medium" panose="00000600000000000000" pitchFamily="2" charset="-34"/>
                <a:sym typeface="Calibri (MS)"/>
              </a:rPr>
              <a:t>: Thailand@grutterconsulting.com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59984-5B1C-E165-EDB2-F6815EF25D19}"/>
              </a:ext>
            </a:extLst>
          </p:cNvPr>
          <p:cNvSpPr/>
          <p:nvPr/>
        </p:nvSpPr>
        <p:spPr>
          <a:xfrm>
            <a:off x="6224511" y="3781682"/>
            <a:ext cx="2362200" cy="21621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[Placeholder]</a:t>
            </a:r>
            <a:br>
              <a:rPr lang="en-US" dirty="0"/>
            </a:br>
            <a:r>
              <a:rPr lang="en-US" dirty="0"/>
              <a:t>QR Code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01900" y="0"/>
            <a:ext cx="3086100" cy="10287000"/>
            <a:chOff x="0" y="0"/>
            <a:chExt cx="81280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C362B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6846589" cy="10287000"/>
          </a:xfrm>
          <a:custGeom>
            <a:avLst/>
            <a:gdLst/>
            <a:ahLst/>
            <a:cxnLst/>
            <a:rect l="l" t="t" r="r" b="b"/>
            <a:pathLst>
              <a:path w="6846589" h="10287000">
                <a:moveTo>
                  <a:pt x="0" y="0"/>
                </a:moveTo>
                <a:lnTo>
                  <a:pt x="6846589" y="0"/>
                </a:lnTo>
                <a:lnTo>
                  <a:pt x="68465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844" r="-28816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6" name="Freeform 6"/>
          <p:cNvSpPr/>
          <p:nvPr/>
        </p:nvSpPr>
        <p:spPr>
          <a:xfrm>
            <a:off x="5399024" y="429160"/>
            <a:ext cx="2895130" cy="2895130"/>
          </a:xfrm>
          <a:custGeom>
            <a:avLst/>
            <a:gdLst/>
            <a:ahLst/>
            <a:cxnLst/>
            <a:rect l="l" t="t" r="r" b="b"/>
            <a:pathLst>
              <a:path w="2895130" h="2895130">
                <a:moveTo>
                  <a:pt x="0" y="0"/>
                </a:moveTo>
                <a:lnTo>
                  <a:pt x="2895130" y="0"/>
                </a:lnTo>
                <a:lnTo>
                  <a:pt x="2895130" y="2895129"/>
                </a:lnTo>
                <a:lnTo>
                  <a:pt x="0" y="2895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7" name="Freeform 7"/>
          <p:cNvSpPr/>
          <p:nvPr/>
        </p:nvSpPr>
        <p:spPr>
          <a:xfrm>
            <a:off x="5513761" y="6363170"/>
            <a:ext cx="2895130" cy="2895130"/>
          </a:xfrm>
          <a:custGeom>
            <a:avLst/>
            <a:gdLst/>
            <a:ahLst/>
            <a:cxnLst/>
            <a:rect l="l" t="t" r="r" b="b"/>
            <a:pathLst>
              <a:path w="2895130" h="2895130">
                <a:moveTo>
                  <a:pt x="0" y="0"/>
                </a:moveTo>
                <a:lnTo>
                  <a:pt x="2895130" y="0"/>
                </a:lnTo>
                <a:lnTo>
                  <a:pt x="2895130" y="2895130"/>
                </a:lnTo>
                <a:lnTo>
                  <a:pt x="0" y="2895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513761" y="543901"/>
            <a:ext cx="2665657" cy="2665646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18" r="-25018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628497" y="6477912"/>
            <a:ext cx="2665657" cy="2665646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25047" b="-25047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943656"/>
            <a:ext cx="2179574" cy="1723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26"/>
              </a:lnSpc>
            </a:pPr>
            <a:r>
              <a:rPr lang="en-US" sz="51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Our</a:t>
            </a:r>
          </a:p>
          <a:p>
            <a:pPr algn="just">
              <a:lnSpc>
                <a:spcPts val="6426"/>
              </a:lnSpc>
            </a:pPr>
            <a:r>
              <a:rPr lang="en-US" sz="51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Team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63462" y="1338882"/>
            <a:ext cx="3970203" cy="537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 b="1">
                <a:solidFill>
                  <a:srgbClr val="12372A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Jurg Grutter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78199" y="7175834"/>
            <a:ext cx="4828494" cy="594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 b="1" dirty="0">
                <a:solidFill>
                  <a:srgbClr val="12372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Chatthep Chanyam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63462" y="1924350"/>
            <a:ext cx="3063548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12372A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CEO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678199" y="7818451"/>
            <a:ext cx="6070521" cy="129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dirty="0">
                <a:solidFill>
                  <a:srgbClr val="3A5664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National advisor for e-mobility</a:t>
            </a:r>
          </a:p>
          <a:p>
            <a:pPr algn="l">
              <a:lnSpc>
                <a:spcPts val="3500"/>
              </a:lnSpc>
            </a:pPr>
            <a:r>
              <a:rPr lang="en-US" sz="2500" dirty="0">
                <a:solidFill>
                  <a:srgbClr val="3A5664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carbon credit program Thailand</a:t>
            </a:r>
          </a:p>
          <a:p>
            <a:pPr algn="l">
              <a:lnSpc>
                <a:spcPts val="3500"/>
              </a:lnSpc>
            </a:pPr>
            <a:endParaRPr lang="en-US" sz="2500" dirty="0">
              <a:solidFill>
                <a:srgbClr val="3A5664"/>
              </a:solidFill>
              <a:latin typeface="Open Sauce Light"/>
              <a:ea typeface="Open Sauce Light"/>
              <a:cs typeface="Open Sauce Light"/>
              <a:sym typeface="Open Sauce Light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6081692" y="285627"/>
            <a:ext cx="2008341" cy="635366"/>
          </a:xfrm>
          <a:custGeom>
            <a:avLst/>
            <a:gdLst/>
            <a:ahLst/>
            <a:cxnLst/>
            <a:rect l="l" t="t" r="r" b="b"/>
            <a:pathLst>
              <a:path w="2008341" h="635366">
                <a:moveTo>
                  <a:pt x="0" y="0"/>
                </a:moveTo>
                <a:lnTo>
                  <a:pt x="2008341" y="0"/>
                </a:lnTo>
                <a:lnTo>
                  <a:pt x="2008341" y="635366"/>
                </a:lnTo>
                <a:lnTo>
                  <a:pt x="0" y="6353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44" b="-2444"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3" name="Group 3"/>
          <p:cNvGrpSpPr/>
          <p:nvPr/>
        </p:nvGrpSpPr>
        <p:grpSpPr>
          <a:xfrm>
            <a:off x="0" y="28575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A5664">
                <a:alpha val="38824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rot="-11146">
            <a:off x="8446624" y="4822860"/>
            <a:ext cx="8812607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7" name="TextBox 7"/>
          <p:cNvSpPr txBox="1"/>
          <p:nvPr/>
        </p:nvSpPr>
        <p:spPr>
          <a:xfrm>
            <a:off x="11683823" y="3236947"/>
            <a:ext cx="5575477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Thank You!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00659" y="5029200"/>
            <a:ext cx="10058641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>
                <a:solidFill>
                  <a:srgbClr val="FFFFFF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Q&amp;A</a:t>
            </a:r>
          </a:p>
        </p:txBody>
      </p:sp>
      <p:sp>
        <p:nvSpPr>
          <p:cNvPr id="9" name="Freeform 9"/>
          <p:cNvSpPr/>
          <p:nvPr/>
        </p:nvSpPr>
        <p:spPr>
          <a:xfrm>
            <a:off x="16081692" y="285627"/>
            <a:ext cx="2008341" cy="635366"/>
          </a:xfrm>
          <a:custGeom>
            <a:avLst/>
            <a:gdLst/>
            <a:ahLst/>
            <a:cxnLst/>
            <a:rect l="l" t="t" r="r" b="b"/>
            <a:pathLst>
              <a:path w="2008341" h="635366">
                <a:moveTo>
                  <a:pt x="0" y="0"/>
                </a:moveTo>
                <a:lnTo>
                  <a:pt x="2008341" y="0"/>
                </a:lnTo>
                <a:lnTo>
                  <a:pt x="2008341" y="635366"/>
                </a:lnTo>
                <a:lnTo>
                  <a:pt x="0" y="63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0194" y="1028700"/>
            <a:ext cx="9947806" cy="8229600"/>
            <a:chOff x="0" y="0"/>
            <a:chExt cx="2684167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4167" cy="2167467"/>
            </a:xfrm>
            <a:custGeom>
              <a:avLst/>
              <a:gdLst/>
              <a:ahLst/>
              <a:cxnLst/>
              <a:rect l="l" t="t" r="r" b="b"/>
              <a:pathLst>
                <a:path w="2684167" h="2167467">
                  <a:moveTo>
                    <a:pt x="0" y="0"/>
                  </a:moveTo>
                  <a:lnTo>
                    <a:pt x="2684167" y="0"/>
                  </a:lnTo>
                  <a:lnTo>
                    <a:pt x="2684167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12372A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8416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9144000" y="2228961"/>
            <a:ext cx="7806898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grpSp>
        <p:nvGrpSpPr>
          <p:cNvPr id="6" name="Group 6"/>
          <p:cNvGrpSpPr/>
          <p:nvPr/>
        </p:nvGrpSpPr>
        <p:grpSpPr>
          <a:xfrm>
            <a:off x="-112079" y="46204"/>
            <a:ext cx="8452273" cy="10240795"/>
            <a:chOff x="0" y="0"/>
            <a:chExt cx="7116404" cy="93088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16404" cy="9308898"/>
            </a:xfrm>
            <a:custGeom>
              <a:avLst/>
              <a:gdLst/>
              <a:ahLst/>
              <a:cxnLst/>
              <a:rect l="l" t="t" r="r" b="b"/>
              <a:pathLst>
                <a:path w="7116404" h="9308898">
                  <a:moveTo>
                    <a:pt x="6653526" y="9308898"/>
                  </a:moveTo>
                  <a:lnTo>
                    <a:pt x="462879" y="9308898"/>
                  </a:lnTo>
                  <a:cubicBezTo>
                    <a:pt x="207301" y="9308898"/>
                    <a:pt x="0" y="8900760"/>
                    <a:pt x="0" y="8400372"/>
                  </a:cubicBezTo>
                  <a:lnTo>
                    <a:pt x="0" y="911322"/>
                  </a:lnTo>
                  <a:cubicBezTo>
                    <a:pt x="0" y="408138"/>
                    <a:pt x="207301" y="0"/>
                    <a:pt x="462879" y="0"/>
                  </a:cubicBezTo>
                  <a:lnTo>
                    <a:pt x="6653526" y="0"/>
                  </a:lnTo>
                  <a:cubicBezTo>
                    <a:pt x="6909102" y="0"/>
                    <a:pt x="7116404" y="408138"/>
                    <a:pt x="7116404" y="911322"/>
                  </a:cubicBezTo>
                  <a:lnTo>
                    <a:pt x="7116404" y="8400372"/>
                  </a:lnTo>
                  <a:cubicBezTo>
                    <a:pt x="7116404" y="8900760"/>
                    <a:pt x="6909102" y="9308898"/>
                    <a:pt x="6653526" y="9308898"/>
                  </a:cubicBezTo>
                  <a:close/>
                </a:path>
              </a:pathLst>
            </a:custGeom>
            <a:blipFill>
              <a:blip r:embed="rId2"/>
              <a:stretch>
                <a:fillRect l="-73501" r="-73501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sp>
        <p:nvSpPr>
          <p:cNvPr id="8" name="Freeform 8"/>
          <p:cNvSpPr/>
          <p:nvPr/>
        </p:nvSpPr>
        <p:spPr>
          <a:xfrm>
            <a:off x="16081692" y="135514"/>
            <a:ext cx="2008341" cy="635366"/>
          </a:xfrm>
          <a:custGeom>
            <a:avLst/>
            <a:gdLst/>
            <a:ahLst/>
            <a:cxnLst/>
            <a:rect l="l" t="t" r="r" b="b"/>
            <a:pathLst>
              <a:path w="2008341" h="635366">
                <a:moveTo>
                  <a:pt x="0" y="0"/>
                </a:moveTo>
                <a:lnTo>
                  <a:pt x="2008341" y="0"/>
                </a:lnTo>
                <a:lnTo>
                  <a:pt x="2008341" y="635366"/>
                </a:lnTo>
                <a:lnTo>
                  <a:pt x="0" y="63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9" name="TextBox 9"/>
          <p:cNvSpPr txBox="1"/>
          <p:nvPr/>
        </p:nvSpPr>
        <p:spPr>
          <a:xfrm>
            <a:off x="9144000" y="1157433"/>
            <a:ext cx="5968971" cy="879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40"/>
              </a:lnSpc>
            </a:pPr>
            <a:r>
              <a:rPr lang="th-TH" sz="5100" b="1" dirty="0">
                <a:solidFill>
                  <a:srgbClr val="FFFFFF"/>
                </a:solidFill>
                <a:latin typeface="Prompt Medium" panose="00000600000000000000" pitchFamily="2" charset="-34"/>
                <a:ea typeface="Calibri (MS) Bold"/>
                <a:cs typeface="Prompt Medium" panose="00000600000000000000" pitchFamily="2" charset="-34"/>
                <a:sym typeface="Calibri (MS) Bold"/>
              </a:rPr>
              <a:t>กำหนดการ</a:t>
            </a:r>
            <a:endParaRPr lang="en-US" sz="5100" b="1" dirty="0">
              <a:solidFill>
                <a:srgbClr val="FFFFFF"/>
              </a:solidFill>
              <a:latin typeface="Prompt Medium" panose="00000600000000000000" pitchFamily="2" charset="-34"/>
              <a:ea typeface="Calibri (MS) Bold"/>
              <a:cs typeface="Prompt Medium" panose="00000600000000000000" pitchFamily="2" charset="-34"/>
              <a:sym typeface="Calibri (MS)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144000" y="2643298"/>
            <a:ext cx="2568492" cy="730296"/>
            <a:chOff x="0" y="0"/>
            <a:chExt cx="714712" cy="2032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4F613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63203" y="2643298"/>
            <a:ext cx="2568492" cy="730296"/>
            <a:chOff x="0" y="0"/>
            <a:chExt cx="714712" cy="2032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4F613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382407" y="2643298"/>
            <a:ext cx="2568492" cy="730296"/>
            <a:chOff x="0" y="0"/>
            <a:chExt cx="714712" cy="20321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4F613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144000" y="3418534"/>
            <a:ext cx="2568492" cy="730296"/>
            <a:chOff x="0" y="0"/>
            <a:chExt cx="714712" cy="20321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763203" y="3418534"/>
            <a:ext cx="2568492" cy="730296"/>
            <a:chOff x="0" y="0"/>
            <a:chExt cx="714712" cy="20321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382407" y="3418534"/>
            <a:ext cx="2568492" cy="730296"/>
            <a:chOff x="0" y="0"/>
            <a:chExt cx="714712" cy="20321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144000" y="4193770"/>
            <a:ext cx="2568492" cy="730296"/>
            <a:chOff x="0" y="0"/>
            <a:chExt cx="714712" cy="20321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763203" y="4193770"/>
            <a:ext cx="2568492" cy="730296"/>
            <a:chOff x="0" y="0"/>
            <a:chExt cx="714712" cy="20321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4382407" y="4193770"/>
            <a:ext cx="2568492" cy="730296"/>
            <a:chOff x="0" y="0"/>
            <a:chExt cx="714712" cy="20321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144000" y="4969006"/>
            <a:ext cx="2568492" cy="730296"/>
            <a:chOff x="0" y="0"/>
            <a:chExt cx="714712" cy="20321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1763203" y="4969006"/>
            <a:ext cx="2568492" cy="730296"/>
            <a:chOff x="0" y="0"/>
            <a:chExt cx="714712" cy="203213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4382407" y="4969006"/>
            <a:ext cx="2568492" cy="730296"/>
            <a:chOff x="0" y="0"/>
            <a:chExt cx="714712" cy="203213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9144000" y="5744241"/>
            <a:ext cx="2568492" cy="730296"/>
            <a:chOff x="0" y="0"/>
            <a:chExt cx="714712" cy="20321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1763203" y="5744241"/>
            <a:ext cx="2568492" cy="730296"/>
            <a:chOff x="0" y="0"/>
            <a:chExt cx="714712" cy="203213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4382407" y="5744241"/>
            <a:ext cx="2568492" cy="730296"/>
            <a:chOff x="0" y="0"/>
            <a:chExt cx="714712" cy="20321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9144000" y="6519477"/>
            <a:ext cx="2568492" cy="730296"/>
            <a:chOff x="0" y="0"/>
            <a:chExt cx="714712" cy="203213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1763203" y="6519477"/>
            <a:ext cx="2568492" cy="730296"/>
            <a:chOff x="0" y="0"/>
            <a:chExt cx="714712" cy="203213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4382407" y="6519477"/>
            <a:ext cx="2568492" cy="730296"/>
            <a:chOff x="0" y="0"/>
            <a:chExt cx="714712" cy="203213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9144000" y="7294713"/>
            <a:ext cx="2568492" cy="730296"/>
            <a:chOff x="0" y="0"/>
            <a:chExt cx="714712" cy="203213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11763203" y="7294713"/>
            <a:ext cx="2568492" cy="730296"/>
            <a:chOff x="0" y="0"/>
            <a:chExt cx="714712" cy="203213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4382407" y="7294713"/>
            <a:ext cx="2568492" cy="730296"/>
            <a:chOff x="0" y="0"/>
            <a:chExt cx="714712" cy="203213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714712" cy="203213"/>
            </a:xfrm>
            <a:custGeom>
              <a:avLst/>
              <a:gdLst/>
              <a:ahLst/>
              <a:cxnLst/>
              <a:rect l="l" t="t" r="r" b="b"/>
              <a:pathLst>
                <a:path w="714712" h="203213">
                  <a:moveTo>
                    <a:pt x="0" y="0"/>
                  </a:moveTo>
                  <a:lnTo>
                    <a:pt x="714712" y="0"/>
                  </a:lnTo>
                  <a:lnTo>
                    <a:pt x="714712" y="203213"/>
                  </a:lnTo>
                  <a:lnTo>
                    <a:pt x="0" y="203213"/>
                  </a:lnTo>
                  <a:close/>
                </a:path>
              </a:pathLst>
            </a:custGeom>
            <a:solidFill>
              <a:srgbClr val="F6F3E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0" y="-28575"/>
              <a:ext cx="714712" cy="231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2" name="TextBox 82"/>
          <p:cNvSpPr txBox="1"/>
          <p:nvPr/>
        </p:nvSpPr>
        <p:spPr>
          <a:xfrm>
            <a:off x="9569094" y="2791437"/>
            <a:ext cx="1718303" cy="36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2"/>
              </a:lnSpc>
            </a:pPr>
            <a:r>
              <a:rPr lang="en-US" sz="188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Time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2367292" y="2791437"/>
            <a:ext cx="1360313" cy="36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2"/>
              </a:lnSpc>
            </a:pPr>
            <a:r>
              <a:rPr lang="en-US" sz="188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Program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5037207" y="2791437"/>
            <a:ext cx="1258890" cy="36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2"/>
              </a:lnSpc>
            </a:pPr>
            <a:r>
              <a:rPr lang="en-US" sz="1887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Presenter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9281592" y="3634195"/>
            <a:ext cx="2293307" cy="25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</a:pPr>
            <a:r>
              <a:rPr lang="en-US" sz="1415">
                <a:solidFill>
                  <a:srgbClr val="494A4B"/>
                </a:solidFill>
                <a:latin typeface="Poppins"/>
                <a:ea typeface="Poppins"/>
                <a:cs typeface="Poppins"/>
                <a:sym typeface="Poppins"/>
              </a:rPr>
              <a:t>14:00 - 14:05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9478911" y="4409431"/>
            <a:ext cx="1898669" cy="25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</a:pPr>
            <a:r>
              <a:rPr lang="en-US" sz="1415" dirty="0">
                <a:solidFill>
                  <a:srgbClr val="494A4B"/>
                </a:solidFill>
                <a:latin typeface="Poppins"/>
                <a:ea typeface="Poppins"/>
                <a:cs typeface="Poppins"/>
                <a:sym typeface="Poppins"/>
              </a:rPr>
              <a:t>14:05 - 14:10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9478911" y="5959902"/>
            <a:ext cx="1898669" cy="25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</a:pPr>
            <a:r>
              <a:rPr lang="en-US" sz="1415" dirty="0">
                <a:solidFill>
                  <a:srgbClr val="494A4B"/>
                </a:solidFill>
                <a:latin typeface="Poppins"/>
                <a:ea typeface="Poppins"/>
                <a:cs typeface="Poppins"/>
                <a:sym typeface="Poppins"/>
              </a:rPr>
              <a:t>14:15 - 14:30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9213199" y="6735138"/>
            <a:ext cx="2430094" cy="25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</a:pPr>
            <a:r>
              <a:rPr lang="en-US" sz="1415" dirty="0">
                <a:solidFill>
                  <a:srgbClr val="494A4B"/>
                </a:solidFill>
                <a:latin typeface="Poppins"/>
                <a:ea typeface="Poppins"/>
                <a:cs typeface="Poppins"/>
                <a:sym typeface="Poppins"/>
              </a:rPr>
              <a:t>14:30 - 14:55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9367432" y="7510374"/>
            <a:ext cx="2121628" cy="25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</a:pPr>
            <a:r>
              <a:rPr lang="en-US" sz="1415" dirty="0">
                <a:solidFill>
                  <a:srgbClr val="494A4B"/>
                </a:solidFill>
                <a:latin typeface="Poppins"/>
                <a:ea typeface="Poppins"/>
                <a:cs typeface="Poppins"/>
                <a:sym typeface="Poppins"/>
              </a:rPr>
              <a:t>14:55 - 15:00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9144000" y="5184667"/>
            <a:ext cx="2568492" cy="25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</a:pPr>
            <a:r>
              <a:rPr lang="en-US" sz="1415" dirty="0">
                <a:solidFill>
                  <a:srgbClr val="494A4B"/>
                </a:solidFill>
                <a:latin typeface="Poppins"/>
                <a:ea typeface="Poppins"/>
                <a:cs typeface="Poppins"/>
                <a:sym typeface="Poppins"/>
              </a:rPr>
              <a:t>14:10 - 14:15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11821350" y="3548556"/>
            <a:ext cx="2568492" cy="426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1"/>
              </a:lnSpc>
            </a:pPr>
            <a:r>
              <a:rPr lang="th-TH" sz="1215" dirty="0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กล่าวต้อนรับผู้เข้าร่วม และแจ้งวัตถุประสงค์ของการประชุมหารือ</a:t>
            </a:r>
            <a:endParaRPr lang="en-US" sz="1215" dirty="0">
              <a:solidFill>
                <a:srgbClr val="494A4B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93" name="TextBox 93"/>
          <p:cNvSpPr txBox="1"/>
          <p:nvPr/>
        </p:nvSpPr>
        <p:spPr>
          <a:xfrm>
            <a:off x="11821350" y="4326704"/>
            <a:ext cx="2568492" cy="426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1"/>
              </a:lnSpc>
            </a:pPr>
            <a:r>
              <a:rPr lang="th-TH" sz="1215" dirty="0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ความร่วมมือกลไกตลาดระหว่างประเทศข้อ 6 ภายใต้ข้อตกลงปารีสคืออะไร</a:t>
            </a:r>
            <a:endParaRPr lang="en-US" sz="1215" dirty="0">
              <a:solidFill>
                <a:srgbClr val="494A4B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94" name="TextBox 94"/>
          <p:cNvSpPr txBox="1"/>
          <p:nvPr/>
        </p:nvSpPr>
        <p:spPr>
          <a:xfrm>
            <a:off x="14642325" y="4326704"/>
            <a:ext cx="2048655" cy="426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1"/>
              </a:lnSpc>
            </a:pPr>
            <a:r>
              <a:rPr lang="en-US" sz="1215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Chatthep Chanyam</a:t>
            </a:r>
          </a:p>
          <a:p>
            <a:pPr algn="ctr">
              <a:lnSpc>
                <a:spcPts val="1701"/>
              </a:lnSpc>
            </a:pPr>
            <a:r>
              <a:rPr lang="en-US" sz="1215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Grutter Consulting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14642325" y="3550344"/>
            <a:ext cx="2048655" cy="426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1"/>
              </a:lnSpc>
            </a:pPr>
            <a:r>
              <a:rPr lang="en-US" sz="1215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Chatthep Chanyam</a:t>
            </a:r>
          </a:p>
          <a:p>
            <a:pPr algn="ctr">
              <a:lnSpc>
                <a:spcPts val="1701"/>
              </a:lnSpc>
            </a:pPr>
            <a:r>
              <a:rPr lang="en-US" sz="1215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Grutter Consulting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11821350" y="5194192"/>
            <a:ext cx="2568492" cy="207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1"/>
              </a:lnSpc>
            </a:pPr>
            <a:r>
              <a:rPr lang="th-TH" sz="1215" dirty="0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มูลนิธิ </a:t>
            </a:r>
            <a:r>
              <a:rPr lang="en-US" sz="1215" dirty="0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Klik Foundation </a:t>
            </a:r>
            <a:r>
              <a:rPr lang="th-TH" sz="1215" dirty="0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คือใคร</a:t>
            </a:r>
            <a:endParaRPr lang="en-US" sz="1215" dirty="0">
              <a:solidFill>
                <a:srgbClr val="494A4B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97" name="TextBox 97"/>
          <p:cNvSpPr txBox="1"/>
          <p:nvPr/>
        </p:nvSpPr>
        <p:spPr>
          <a:xfrm>
            <a:off x="14642325" y="5105400"/>
            <a:ext cx="2048655" cy="426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1"/>
              </a:lnSpc>
            </a:pPr>
            <a:r>
              <a:rPr lang="en-US" sz="1215">
                <a:solidFill>
                  <a:srgbClr val="494A4B"/>
                </a:solidFill>
                <a:latin typeface="Poppins"/>
                <a:ea typeface="Poppins"/>
                <a:cs typeface="Poppins"/>
                <a:sym typeface="Poppins"/>
              </a:rPr>
              <a:t>Vicky Janssens</a:t>
            </a:r>
          </a:p>
          <a:p>
            <a:pPr algn="ctr">
              <a:lnSpc>
                <a:spcPts val="1701"/>
              </a:lnSpc>
            </a:pPr>
            <a:r>
              <a:rPr lang="en-US" sz="1215">
                <a:solidFill>
                  <a:srgbClr val="494A4B"/>
                </a:solidFill>
                <a:latin typeface="Poppins"/>
                <a:ea typeface="Poppins"/>
                <a:cs typeface="Poppins"/>
                <a:sym typeface="Poppins"/>
              </a:rPr>
              <a:t>Klik Foundation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11821350" y="5880277"/>
            <a:ext cx="2568492" cy="42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1"/>
              </a:lnSpc>
            </a:pPr>
            <a:r>
              <a:rPr lang="th-TH" sz="1215" dirty="0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นำเสนอโครงการ</a:t>
            </a:r>
            <a:r>
              <a:rPr lang="en-US" sz="1215" dirty="0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: E-Mobility Program Thailand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14642325" y="5877175"/>
            <a:ext cx="2048655" cy="426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1"/>
              </a:lnSpc>
            </a:pPr>
            <a:r>
              <a:rPr lang="en-US" sz="1215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Chatthep Chanyam</a:t>
            </a:r>
          </a:p>
          <a:p>
            <a:pPr algn="ctr">
              <a:lnSpc>
                <a:spcPts val="1701"/>
              </a:lnSpc>
            </a:pPr>
            <a:r>
              <a:rPr lang="en-US" sz="1215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Grutter Consulting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11821350" y="6703138"/>
            <a:ext cx="2568492" cy="207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1"/>
              </a:lnSpc>
            </a:pPr>
            <a:r>
              <a:rPr lang="th-TH" sz="1215" dirty="0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ถาม-ตอบ และเสนอข้อคิดเห็นแก่โครงการ</a:t>
            </a:r>
            <a:endParaRPr lang="en-US" sz="1215" dirty="0">
              <a:solidFill>
                <a:srgbClr val="494A4B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01" name="TextBox 101"/>
          <p:cNvSpPr txBox="1"/>
          <p:nvPr/>
        </p:nvSpPr>
        <p:spPr>
          <a:xfrm>
            <a:off x="14642325" y="6703138"/>
            <a:ext cx="2048655" cy="216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1"/>
              </a:lnSpc>
            </a:pPr>
            <a:r>
              <a:rPr lang="en-US" sz="1215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Open floor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14642325" y="7519899"/>
            <a:ext cx="2048655" cy="207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1"/>
              </a:lnSpc>
            </a:pPr>
            <a:r>
              <a:rPr lang="en-US" sz="1215" dirty="0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Grutter Consulting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11821350" y="7532422"/>
            <a:ext cx="2568492" cy="207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1"/>
              </a:lnSpc>
            </a:pPr>
            <a:r>
              <a:rPr lang="th-TH" sz="1215" dirty="0">
                <a:solidFill>
                  <a:srgbClr val="494A4B"/>
                </a:solidFill>
                <a:latin typeface="Poppins Light"/>
                <a:ea typeface="Poppins Light"/>
                <a:cs typeface="Poppins Light"/>
                <a:sym typeface="Poppins Light"/>
              </a:rPr>
              <a:t>กล่าวสรุป และปิดการประชุมหารือ </a:t>
            </a:r>
            <a:endParaRPr lang="en-US" sz="1215" dirty="0">
              <a:solidFill>
                <a:srgbClr val="494A4B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9479495" cy="8229600"/>
            <a:chOff x="0" y="0"/>
            <a:chExt cx="2577629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77629" cy="2167467"/>
            </a:xfrm>
            <a:custGeom>
              <a:avLst/>
              <a:gdLst/>
              <a:ahLst/>
              <a:cxnLst/>
              <a:rect l="l" t="t" r="r" b="b"/>
              <a:pathLst>
                <a:path w="2577629" h="2167467">
                  <a:moveTo>
                    <a:pt x="0" y="0"/>
                  </a:moveTo>
                  <a:lnTo>
                    <a:pt x="2577629" y="0"/>
                  </a:lnTo>
                  <a:lnTo>
                    <a:pt x="2577629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12372A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77629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2972005"/>
            <a:ext cx="738600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grpSp>
        <p:nvGrpSpPr>
          <p:cNvPr id="6" name="Group 6"/>
          <p:cNvGrpSpPr/>
          <p:nvPr/>
        </p:nvGrpSpPr>
        <p:grpSpPr>
          <a:xfrm>
            <a:off x="9906000" y="1"/>
            <a:ext cx="8534400" cy="10401299"/>
            <a:chOff x="0" y="0"/>
            <a:chExt cx="7116404" cy="93088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16404" cy="9308898"/>
            </a:xfrm>
            <a:custGeom>
              <a:avLst/>
              <a:gdLst/>
              <a:ahLst/>
              <a:cxnLst/>
              <a:rect l="l" t="t" r="r" b="b"/>
              <a:pathLst>
                <a:path w="7116404" h="9308898">
                  <a:moveTo>
                    <a:pt x="6653526" y="9308898"/>
                  </a:moveTo>
                  <a:lnTo>
                    <a:pt x="462879" y="9308898"/>
                  </a:lnTo>
                  <a:cubicBezTo>
                    <a:pt x="207301" y="9308898"/>
                    <a:pt x="0" y="8900760"/>
                    <a:pt x="0" y="8400372"/>
                  </a:cubicBezTo>
                  <a:lnTo>
                    <a:pt x="0" y="911322"/>
                  </a:lnTo>
                  <a:cubicBezTo>
                    <a:pt x="0" y="408138"/>
                    <a:pt x="207301" y="0"/>
                    <a:pt x="462879" y="0"/>
                  </a:cubicBezTo>
                  <a:lnTo>
                    <a:pt x="6653526" y="0"/>
                  </a:lnTo>
                  <a:cubicBezTo>
                    <a:pt x="6909102" y="0"/>
                    <a:pt x="7116404" y="408138"/>
                    <a:pt x="7116404" y="911322"/>
                  </a:cubicBezTo>
                  <a:lnTo>
                    <a:pt x="7116404" y="8400372"/>
                  </a:lnTo>
                  <a:cubicBezTo>
                    <a:pt x="7116404" y="8900760"/>
                    <a:pt x="6909102" y="9308898"/>
                    <a:pt x="6653526" y="9308898"/>
                  </a:cubicBezTo>
                  <a:close/>
                </a:path>
              </a:pathLst>
            </a:custGeom>
            <a:blipFill>
              <a:blip r:embed="rId2"/>
              <a:stretch>
                <a:fillRect l="-28218" r="-46193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14400" y="1763324"/>
            <a:ext cx="40767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426"/>
              </a:lnSpc>
            </a:pPr>
            <a:r>
              <a:rPr lang="th-TH" sz="5100" b="1" dirty="0">
                <a:solidFill>
                  <a:srgbClr val="FFFFFF"/>
                </a:solidFill>
                <a:latin typeface="Prompt Medium" panose="00000600000000000000" pitchFamily="2" charset="-34"/>
                <a:ea typeface="Calibri (MS) Bold"/>
                <a:cs typeface="Prompt Medium" panose="00000600000000000000" pitchFamily="2" charset="-34"/>
                <a:sym typeface="Calibri (MS) Bold"/>
              </a:rPr>
              <a:t>พวกเราคือใคร</a:t>
            </a:r>
            <a:endParaRPr lang="en-US" sz="5100" b="1" dirty="0">
              <a:solidFill>
                <a:srgbClr val="FFFFFF"/>
              </a:solidFill>
              <a:latin typeface="Prompt Medium" panose="00000600000000000000" pitchFamily="2" charset="-34"/>
              <a:ea typeface="Calibri (MS) Bold"/>
              <a:cs typeface="Prompt Medium" panose="00000600000000000000" pitchFamily="2" charset="-34"/>
              <a:sym typeface="Calibri (MS)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3244055"/>
            <a:ext cx="7386009" cy="4818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 dirty="0">
                <a:solidFill>
                  <a:srgbClr val="FFFFFF"/>
                </a:solidFill>
                <a:latin typeface="Prompt Medium" panose="00000600000000000000" pitchFamily="2" charset="-34"/>
                <a:ea typeface="Calibri (MS) Light"/>
                <a:cs typeface="Prompt Medium" panose="00000600000000000000" pitchFamily="2" charset="-34"/>
                <a:sym typeface="Calibri (MS) Light"/>
              </a:rPr>
              <a:t>Grutter Consulting </a:t>
            </a:r>
            <a:r>
              <a:rPr lang="th-TH" sz="2000" dirty="0">
                <a:solidFill>
                  <a:srgbClr val="FFFFFF"/>
                </a:solidFill>
                <a:latin typeface="Prompt Medium" panose="00000600000000000000" pitchFamily="2" charset="-34"/>
                <a:ea typeface="Calibri (MS) Light"/>
                <a:cs typeface="Prompt Medium" panose="00000600000000000000" pitchFamily="2" charset="-34"/>
                <a:sym typeface="Calibri (MS) Light"/>
              </a:rPr>
              <a:t>เป็นผู้นำระดับโลกในด้านการพัฒนาโครงการคาร์บอนสำหรับภาคการขนส่ง มีความเชี่ยวชาญกว่า 15 ปีตั้งแต่ปีพ.ศ. 2540 เราเป็นผู้บุกเบิกการพัฒนาและขึ้นทะเบียนโครงการขนส่งทั้งในระดับประเทศและระดับนานาชาติ รวมถึงโครงการแรกๆ ในด้านนี้ ทางเราได้พัฒนาโครงการขนส่งที่ขึ้นทะเบียนแล้วมากกว่า 150 โครงการใน 20 ประเทศ เราถือครองส่วนแบ่งตลาดทั่วโลกมากกว่า 50% โครงการของเราได้รับการยอมรับภายใต้มาตรฐานชั้นนำ เช่น </a:t>
            </a:r>
            <a:r>
              <a:rPr lang="en-US" sz="2000" dirty="0">
                <a:solidFill>
                  <a:srgbClr val="FFFFFF"/>
                </a:solidFill>
                <a:latin typeface="Prompt Medium" panose="00000600000000000000" pitchFamily="2" charset="-34"/>
                <a:ea typeface="Calibri (MS) Light"/>
                <a:cs typeface="Prompt Medium" panose="00000600000000000000" pitchFamily="2" charset="-34"/>
                <a:sym typeface="Calibri (MS) Light"/>
              </a:rPr>
              <a:t>UNFCCC, VCS, Gold Standard </a:t>
            </a:r>
            <a:r>
              <a:rPr lang="th-TH" sz="2000" dirty="0">
                <a:solidFill>
                  <a:srgbClr val="FFFFFF"/>
                </a:solidFill>
                <a:latin typeface="Prompt Medium" panose="00000600000000000000" pitchFamily="2" charset="-34"/>
                <a:ea typeface="Calibri (MS) Light"/>
                <a:cs typeface="Prompt Medium" panose="00000600000000000000" pitchFamily="2" charset="-34"/>
                <a:sym typeface="Calibri (MS) Light"/>
              </a:rPr>
              <a:t>รวมถึงตลาดคาร์บอนในประเทศแคนาดา เกาหลีใต้ และสวิตเซอร์แลนด์ เราทำงานร่วมกับบริษัทกว่า 120 แห่ง และผู้ให้บริการขนส่งสาธารณะมากกว่า 30 ราย ทางบริษัทนำเสนอโซลูชันที่เป็นนวัตกรรมเพื่อลดการปล่อยมลพิษในภาคการขนส่ง ประสบการณ์ที่พิสูจน์ได้และความมุ่งมั่นของเราทำให้เราเป็นแรงผลักดันเพื่อความยั่งยืนและการดำเนินการด้านสภาพภูมิอากาศที่มีผลกระทบไปทั่วโลก</a:t>
            </a:r>
            <a:endParaRPr lang="en-US" sz="2000" dirty="0">
              <a:solidFill>
                <a:srgbClr val="FFFFFF"/>
              </a:solidFill>
              <a:latin typeface="Prompt Medium" panose="00000600000000000000" pitchFamily="2" charset="-34"/>
              <a:ea typeface="Calibri (MS) Light"/>
              <a:cs typeface="Prompt Medium" panose="00000600000000000000" pitchFamily="2" charset="-34"/>
              <a:sym typeface="Calibri (MS) Light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4805" y="164289"/>
            <a:ext cx="2008341" cy="635366"/>
          </a:xfrm>
          <a:custGeom>
            <a:avLst/>
            <a:gdLst/>
            <a:ahLst/>
            <a:cxnLst/>
            <a:rect l="l" t="t" r="r" b="b"/>
            <a:pathLst>
              <a:path w="2008341" h="635366">
                <a:moveTo>
                  <a:pt x="0" y="0"/>
                </a:moveTo>
                <a:lnTo>
                  <a:pt x="2008340" y="0"/>
                </a:lnTo>
                <a:lnTo>
                  <a:pt x="2008340" y="635366"/>
                </a:lnTo>
                <a:lnTo>
                  <a:pt x="0" y="63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C190E26-23B8-47C3-51AA-4841794B3817}"/>
              </a:ext>
            </a:extLst>
          </p:cNvPr>
          <p:cNvGrpSpPr/>
          <p:nvPr/>
        </p:nvGrpSpPr>
        <p:grpSpPr>
          <a:xfrm>
            <a:off x="2362200" y="2918989"/>
            <a:ext cx="3149767" cy="3151788"/>
            <a:chOff x="2710896" y="3016677"/>
            <a:chExt cx="2673535" cy="2675250"/>
          </a:xfrm>
        </p:grpSpPr>
        <p:grpSp>
          <p:nvGrpSpPr>
            <p:cNvPr id="2" name="Group 2"/>
            <p:cNvGrpSpPr/>
            <p:nvPr/>
          </p:nvGrpSpPr>
          <p:grpSpPr>
            <a:xfrm>
              <a:off x="2710896" y="3016677"/>
              <a:ext cx="2673535" cy="2675250"/>
              <a:chOff x="0" y="0"/>
              <a:chExt cx="3367440" cy="33696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367405" cy="3369564"/>
              </a:xfrm>
              <a:custGeom>
                <a:avLst/>
                <a:gdLst/>
                <a:ahLst/>
                <a:cxnLst/>
                <a:rect l="l" t="t" r="r" b="b"/>
                <a:pathLst>
                  <a:path w="3367405" h="3369564">
                    <a:moveTo>
                      <a:pt x="0" y="1684782"/>
                    </a:moveTo>
                    <a:cubicBezTo>
                      <a:pt x="0" y="754253"/>
                      <a:pt x="753872" y="0"/>
                      <a:pt x="1683766" y="0"/>
                    </a:cubicBezTo>
                    <a:cubicBezTo>
                      <a:pt x="2613660" y="0"/>
                      <a:pt x="3367405" y="754253"/>
                      <a:pt x="3367405" y="1684782"/>
                    </a:cubicBezTo>
                    <a:cubicBezTo>
                      <a:pt x="3367405" y="2615311"/>
                      <a:pt x="2613660" y="3369564"/>
                      <a:pt x="1683766" y="3369564"/>
                    </a:cubicBezTo>
                    <a:cubicBezTo>
                      <a:pt x="753872" y="3369564"/>
                      <a:pt x="0" y="2615311"/>
                      <a:pt x="0" y="1684782"/>
                    </a:cubicBezTo>
                    <a:close/>
                  </a:path>
                </a:pathLst>
              </a:custGeom>
              <a:solidFill>
                <a:srgbClr val="F2F4F5"/>
              </a:solidFill>
            </p:spPr>
            <p:txBody>
              <a:bodyPr/>
              <a:lstStyle/>
              <a:p>
                <a:endParaRPr lang="en-CH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2946235" y="3251159"/>
              <a:ext cx="2203428" cy="2203428"/>
              <a:chOff x="0" y="0"/>
              <a:chExt cx="13716000" cy="13716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CH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F1B038-4337-F35C-664F-31F728EAEFAC}"/>
              </a:ext>
            </a:extLst>
          </p:cNvPr>
          <p:cNvGrpSpPr/>
          <p:nvPr/>
        </p:nvGrpSpPr>
        <p:grpSpPr>
          <a:xfrm>
            <a:off x="2291157" y="6902043"/>
            <a:ext cx="3291820" cy="3289708"/>
            <a:chOff x="2710896" y="7258125"/>
            <a:chExt cx="2674107" cy="2672392"/>
          </a:xfrm>
        </p:grpSpPr>
        <p:grpSp>
          <p:nvGrpSpPr>
            <p:cNvPr id="4" name="Group 4"/>
            <p:cNvGrpSpPr/>
            <p:nvPr/>
          </p:nvGrpSpPr>
          <p:grpSpPr>
            <a:xfrm>
              <a:off x="2710896" y="7258125"/>
              <a:ext cx="2674107" cy="2672392"/>
              <a:chOff x="0" y="0"/>
              <a:chExt cx="3368160" cy="3366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368040" cy="3366008"/>
              </a:xfrm>
              <a:custGeom>
                <a:avLst/>
                <a:gdLst/>
                <a:ahLst/>
                <a:cxnLst/>
                <a:rect l="l" t="t" r="r" b="b"/>
                <a:pathLst>
                  <a:path w="3368040" h="3366008">
                    <a:moveTo>
                      <a:pt x="0" y="1683004"/>
                    </a:moveTo>
                    <a:cubicBezTo>
                      <a:pt x="0" y="753491"/>
                      <a:pt x="753999" y="0"/>
                      <a:pt x="1684020" y="0"/>
                    </a:cubicBezTo>
                    <a:cubicBezTo>
                      <a:pt x="2614041" y="0"/>
                      <a:pt x="3368040" y="753491"/>
                      <a:pt x="3368040" y="1683004"/>
                    </a:cubicBezTo>
                    <a:cubicBezTo>
                      <a:pt x="3368040" y="2612517"/>
                      <a:pt x="2614041" y="3366008"/>
                      <a:pt x="1684020" y="3366008"/>
                    </a:cubicBezTo>
                    <a:cubicBezTo>
                      <a:pt x="753999" y="3366008"/>
                      <a:pt x="0" y="2612517"/>
                      <a:pt x="0" y="1683004"/>
                    </a:cubicBezTo>
                    <a:close/>
                  </a:path>
                </a:pathLst>
              </a:custGeom>
              <a:solidFill>
                <a:srgbClr val="F2F4F5"/>
              </a:solidFill>
            </p:spPr>
            <p:txBody>
              <a:bodyPr/>
              <a:lstStyle/>
              <a:p>
                <a:endParaRPr lang="en-CH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45950" y="7492607"/>
              <a:ext cx="2203428" cy="2203428"/>
              <a:chOff x="0" y="0"/>
              <a:chExt cx="13716000" cy="13716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CH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1D973F-3F81-9566-991F-ACAD1D41D22F}"/>
              </a:ext>
            </a:extLst>
          </p:cNvPr>
          <p:cNvGrpSpPr/>
          <p:nvPr/>
        </p:nvGrpSpPr>
        <p:grpSpPr>
          <a:xfrm>
            <a:off x="11055015" y="2851480"/>
            <a:ext cx="3316485" cy="3314358"/>
            <a:chOff x="11412049" y="3016677"/>
            <a:chExt cx="2674107" cy="2672392"/>
          </a:xfrm>
        </p:grpSpPr>
        <p:grpSp>
          <p:nvGrpSpPr>
            <p:cNvPr id="6" name="Group 6"/>
            <p:cNvGrpSpPr/>
            <p:nvPr/>
          </p:nvGrpSpPr>
          <p:grpSpPr>
            <a:xfrm>
              <a:off x="11412049" y="3016677"/>
              <a:ext cx="2674107" cy="2672392"/>
              <a:chOff x="0" y="0"/>
              <a:chExt cx="3368160" cy="3366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368040" cy="3366008"/>
              </a:xfrm>
              <a:custGeom>
                <a:avLst/>
                <a:gdLst/>
                <a:ahLst/>
                <a:cxnLst/>
                <a:rect l="l" t="t" r="r" b="b"/>
                <a:pathLst>
                  <a:path w="3368040" h="3366008">
                    <a:moveTo>
                      <a:pt x="0" y="1683004"/>
                    </a:moveTo>
                    <a:cubicBezTo>
                      <a:pt x="0" y="753491"/>
                      <a:pt x="753999" y="0"/>
                      <a:pt x="1684020" y="0"/>
                    </a:cubicBezTo>
                    <a:cubicBezTo>
                      <a:pt x="2614041" y="0"/>
                      <a:pt x="3368040" y="753491"/>
                      <a:pt x="3368040" y="1683004"/>
                    </a:cubicBezTo>
                    <a:cubicBezTo>
                      <a:pt x="3368040" y="2612517"/>
                      <a:pt x="2614041" y="3366008"/>
                      <a:pt x="1684020" y="3366008"/>
                    </a:cubicBezTo>
                    <a:cubicBezTo>
                      <a:pt x="753999" y="3366008"/>
                      <a:pt x="0" y="2612517"/>
                      <a:pt x="0" y="1683004"/>
                    </a:cubicBezTo>
                    <a:close/>
                  </a:path>
                </a:pathLst>
              </a:custGeom>
              <a:solidFill>
                <a:srgbClr val="F2F4F5"/>
              </a:solidFill>
            </p:spPr>
            <p:txBody>
              <a:bodyPr/>
              <a:lstStyle/>
              <a:p>
                <a:endParaRPr lang="en-CH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647389" y="3251159"/>
              <a:ext cx="2203428" cy="2203428"/>
              <a:chOff x="0" y="0"/>
              <a:chExt cx="13716000" cy="13716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CH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C0D6EB3-B255-4FA0-D620-F92DCE40B698}"/>
              </a:ext>
            </a:extLst>
          </p:cNvPr>
          <p:cNvGrpSpPr/>
          <p:nvPr/>
        </p:nvGrpSpPr>
        <p:grpSpPr>
          <a:xfrm>
            <a:off x="11145084" y="6780485"/>
            <a:ext cx="3409116" cy="3411302"/>
            <a:chOff x="11439266" y="7264891"/>
            <a:chExt cx="2673535" cy="2675250"/>
          </a:xfrm>
        </p:grpSpPr>
        <p:grpSp>
          <p:nvGrpSpPr>
            <p:cNvPr id="8" name="Group 8"/>
            <p:cNvGrpSpPr/>
            <p:nvPr/>
          </p:nvGrpSpPr>
          <p:grpSpPr>
            <a:xfrm>
              <a:off x="11439266" y="7264891"/>
              <a:ext cx="2673535" cy="2675250"/>
              <a:chOff x="0" y="0"/>
              <a:chExt cx="3367440" cy="33696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367405" cy="3369564"/>
              </a:xfrm>
              <a:custGeom>
                <a:avLst/>
                <a:gdLst/>
                <a:ahLst/>
                <a:cxnLst/>
                <a:rect l="l" t="t" r="r" b="b"/>
                <a:pathLst>
                  <a:path w="3367405" h="3369564">
                    <a:moveTo>
                      <a:pt x="0" y="1684782"/>
                    </a:moveTo>
                    <a:cubicBezTo>
                      <a:pt x="0" y="754253"/>
                      <a:pt x="753872" y="0"/>
                      <a:pt x="1683766" y="0"/>
                    </a:cubicBezTo>
                    <a:cubicBezTo>
                      <a:pt x="2613660" y="0"/>
                      <a:pt x="3367405" y="754253"/>
                      <a:pt x="3367405" y="1684782"/>
                    </a:cubicBezTo>
                    <a:cubicBezTo>
                      <a:pt x="3367405" y="2615311"/>
                      <a:pt x="2613660" y="3369564"/>
                      <a:pt x="1683766" y="3369564"/>
                    </a:cubicBezTo>
                    <a:cubicBezTo>
                      <a:pt x="753872" y="3369564"/>
                      <a:pt x="0" y="2615311"/>
                      <a:pt x="0" y="1684782"/>
                    </a:cubicBezTo>
                    <a:close/>
                  </a:path>
                </a:pathLst>
              </a:custGeom>
              <a:solidFill>
                <a:srgbClr val="F2F4F5"/>
              </a:solidFill>
            </p:spPr>
            <p:txBody>
              <a:bodyPr/>
              <a:lstStyle/>
              <a:p>
                <a:endParaRPr lang="en-CH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1690428" y="7500787"/>
              <a:ext cx="2203428" cy="2203428"/>
              <a:chOff x="269788" y="-94"/>
              <a:chExt cx="13716000" cy="13716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269788" y="-94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38691" r="-38691"/>
                </a:stretch>
              </a:blipFill>
            </p:spPr>
            <p:txBody>
              <a:bodyPr/>
              <a:lstStyle/>
              <a:p>
                <a:endParaRPr lang="en-CH"/>
              </a:p>
            </p:txBody>
          </p:sp>
        </p:grpSp>
      </p:grpSp>
      <p:sp>
        <p:nvSpPr>
          <p:cNvPr id="18" name="TextBox 18"/>
          <p:cNvSpPr txBox="1"/>
          <p:nvPr/>
        </p:nvSpPr>
        <p:spPr>
          <a:xfrm>
            <a:off x="1266628" y="523397"/>
            <a:ext cx="14978925" cy="111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85"/>
              </a:lnSpc>
              <a:spcBef>
                <a:spcPct val="0"/>
              </a:spcBef>
            </a:pPr>
            <a:r>
              <a:rPr lang="th-TH" sz="5400" b="1" spc="417" dirty="0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โครงการ </a:t>
            </a:r>
            <a:r>
              <a:rPr lang="en-US" sz="5400" b="1" spc="417" dirty="0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E-Mobility</a:t>
            </a:r>
            <a:r>
              <a:rPr lang="th-TH" sz="5400" b="1" spc="417" dirty="0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 ในประเทศไทย</a:t>
            </a:r>
            <a:endParaRPr lang="en-US" sz="5400" b="1" spc="417" dirty="0">
              <a:solidFill>
                <a:srgbClr val="FFFFFF"/>
              </a:solidFill>
              <a:latin typeface="Prompt" panose="00000500000000000000" pitchFamily="2" charset="-34"/>
              <a:ea typeface="Calibri (MS)"/>
              <a:cs typeface="Prompt" panose="00000500000000000000" pitchFamily="2" charset="-34"/>
              <a:sym typeface="Calibri (MS)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563784" y="2264286"/>
            <a:ext cx="51787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Vans and Heavy-Duty Vehicles (Trucks)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545117" y="2311762"/>
            <a:ext cx="2407369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Intercity - Buses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66851" y="6283536"/>
            <a:ext cx="376255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Tuk -</a:t>
            </a:r>
            <a:r>
              <a:rPr lang="en-US" sz="2000" dirty="0" err="1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Tuks</a:t>
            </a:r>
            <a:r>
              <a:rPr lang="en-US" sz="2000" dirty="0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 (3 Wheelers)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820400" y="6283531"/>
            <a:ext cx="4301826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Taxis and Ride - hailing Vehicles </a:t>
            </a:r>
          </a:p>
        </p:txBody>
      </p:sp>
      <p:sp>
        <p:nvSpPr>
          <p:cNvPr id="23" name="Freeform 23"/>
          <p:cNvSpPr/>
          <p:nvPr/>
        </p:nvSpPr>
        <p:spPr>
          <a:xfrm>
            <a:off x="16081692" y="135514"/>
            <a:ext cx="2008341" cy="635366"/>
          </a:xfrm>
          <a:custGeom>
            <a:avLst/>
            <a:gdLst/>
            <a:ahLst/>
            <a:cxnLst/>
            <a:rect l="l" t="t" r="r" b="b"/>
            <a:pathLst>
              <a:path w="2008341" h="635366">
                <a:moveTo>
                  <a:pt x="0" y="0"/>
                </a:moveTo>
                <a:lnTo>
                  <a:pt x="2008341" y="0"/>
                </a:lnTo>
                <a:lnTo>
                  <a:pt x="2008341" y="635366"/>
                </a:lnTo>
                <a:lnTo>
                  <a:pt x="0" y="635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7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8AE950-6B5B-661B-FCA1-DA8D6BECD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>
            <a:extLst>
              <a:ext uri="{FF2B5EF4-FFF2-40B4-BE49-F238E27FC236}">
                <a16:creationId xmlns:a16="http://schemas.microsoft.com/office/drawing/2014/main" id="{C4895001-655E-B256-E032-44FF26F2C60E}"/>
              </a:ext>
            </a:extLst>
          </p:cNvPr>
          <p:cNvSpPr/>
          <p:nvPr/>
        </p:nvSpPr>
        <p:spPr>
          <a:xfrm>
            <a:off x="16081692" y="135514"/>
            <a:ext cx="2008341" cy="635366"/>
          </a:xfrm>
          <a:custGeom>
            <a:avLst/>
            <a:gdLst/>
            <a:ahLst/>
            <a:cxnLst/>
            <a:rect l="l" t="t" r="r" b="b"/>
            <a:pathLst>
              <a:path w="2008341" h="635366">
                <a:moveTo>
                  <a:pt x="0" y="0"/>
                </a:moveTo>
                <a:lnTo>
                  <a:pt x="2008341" y="0"/>
                </a:lnTo>
                <a:lnTo>
                  <a:pt x="2008341" y="635366"/>
                </a:lnTo>
                <a:lnTo>
                  <a:pt x="0" y="635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870AF35-536A-0B05-3000-3638D53C3C9C}"/>
              </a:ext>
            </a:extLst>
          </p:cNvPr>
          <p:cNvGrpSpPr/>
          <p:nvPr/>
        </p:nvGrpSpPr>
        <p:grpSpPr>
          <a:xfrm>
            <a:off x="1524000" y="2001761"/>
            <a:ext cx="14921002" cy="7111782"/>
            <a:chOff x="950689" y="1378951"/>
            <a:chExt cx="10557206" cy="503187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056151F-4464-3913-0EDC-25347B0B9CFE}"/>
                </a:ext>
              </a:extLst>
            </p:cNvPr>
            <p:cNvCxnSpPr>
              <a:endCxn id="28" idx="2"/>
            </p:cNvCxnSpPr>
            <p:nvPr/>
          </p:nvCxnSpPr>
          <p:spPr>
            <a:xfrm>
              <a:off x="957946" y="2221050"/>
              <a:ext cx="457200" cy="138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C8BF38D-9734-7C5B-4292-58C4B0E8476B}"/>
                </a:ext>
              </a:extLst>
            </p:cNvPr>
            <p:cNvGrpSpPr/>
            <p:nvPr/>
          </p:nvGrpSpPr>
          <p:grpSpPr>
            <a:xfrm>
              <a:off x="950689" y="1378951"/>
              <a:ext cx="10557206" cy="5031870"/>
              <a:chOff x="950686" y="1347641"/>
              <a:chExt cx="10557206" cy="503187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5E421D7-E000-EAC4-FB55-D8EF2C7899F7}"/>
                  </a:ext>
                </a:extLst>
              </p:cNvPr>
              <p:cNvSpPr/>
              <p:nvPr/>
            </p:nvSpPr>
            <p:spPr>
              <a:xfrm>
                <a:off x="4528457" y="3564693"/>
                <a:ext cx="2656115" cy="87085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dirty="0">
                    <a:latin typeface="Prompt" panose="00000500000000000000" pitchFamily="2" charset="-34"/>
                    <a:cs typeface="Prompt" panose="00000500000000000000" pitchFamily="2" charset="-34"/>
                  </a:rPr>
                  <a:t>เจ้าของโครงการ</a:t>
                </a:r>
                <a:endParaRPr lang="en-CH" sz="2000" dirty="0">
                  <a:latin typeface="Prompt" panose="00000500000000000000" pitchFamily="2" charset="-34"/>
                  <a:cs typeface="Prompt" panose="00000500000000000000" pitchFamily="2" charset="-34"/>
                </a:endParaRPr>
              </a:p>
              <a:p>
                <a:pPr algn="ctr"/>
                <a:r>
                  <a:rPr lang="en-CH" sz="2000" dirty="0">
                    <a:latin typeface="Prompt" panose="00000500000000000000" pitchFamily="2" charset="-34"/>
                    <a:cs typeface="Prompt" panose="00000500000000000000" pitchFamily="2" charset="-34"/>
                  </a:rPr>
                  <a:t>Grutter Consulting</a:t>
                </a:r>
                <a:endParaRPr lang="en-GB" sz="2000" dirty="0"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C44B0D4-E3D3-A92B-E465-0B2677104869}"/>
                  </a:ext>
                </a:extLst>
              </p:cNvPr>
              <p:cNvSpPr/>
              <p:nvPr/>
            </p:nvSpPr>
            <p:spPr>
              <a:xfrm>
                <a:off x="1415143" y="1858833"/>
                <a:ext cx="1625600" cy="68942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dirty="0">
                    <a:solidFill>
                      <a:schemeClr val="tx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บริษัท </a:t>
                </a:r>
                <a:r>
                  <a:rPr lang="en-CH" sz="2000" dirty="0">
                    <a:solidFill>
                      <a:schemeClr val="tx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A</a:t>
                </a:r>
                <a:endParaRPr lang="en-GB" sz="1200" dirty="0">
                  <a:solidFill>
                    <a:schemeClr val="tx1"/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C3626D9-7481-803D-E8D6-2C6CCFBABC56}"/>
                  </a:ext>
                </a:extLst>
              </p:cNvPr>
              <p:cNvSpPr/>
              <p:nvPr/>
            </p:nvSpPr>
            <p:spPr>
              <a:xfrm>
                <a:off x="1415143" y="2822069"/>
                <a:ext cx="1625600" cy="68942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dirty="0">
                    <a:solidFill>
                      <a:schemeClr val="tx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บริษัท </a:t>
                </a:r>
                <a:r>
                  <a:rPr lang="en-CH" sz="2000" dirty="0">
                    <a:solidFill>
                      <a:schemeClr val="tx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B</a:t>
                </a:r>
                <a:endParaRPr lang="en-GB" sz="2000" dirty="0">
                  <a:solidFill>
                    <a:schemeClr val="tx1"/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E025975-7E88-A42F-8957-7F89D5D809EE}"/>
                  </a:ext>
                </a:extLst>
              </p:cNvPr>
              <p:cNvSpPr/>
              <p:nvPr/>
            </p:nvSpPr>
            <p:spPr>
              <a:xfrm>
                <a:off x="1386115" y="3746121"/>
                <a:ext cx="1625600" cy="68942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dirty="0">
                    <a:solidFill>
                      <a:schemeClr val="tx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บริษัท </a:t>
                </a:r>
                <a:r>
                  <a:rPr lang="en-CH" sz="2000" dirty="0">
                    <a:solidFill>
                      <a:schemeClr val="tx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C</a:t>
                </a:r>
                <a:endParaRPr lang="en-GB" sz="2000" dirty="0">
                  <a:solidFill>
                    <a:schemeClr val="tx1"/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8EFB26C-C615-B04E-8CE5-45876939177B}"/>
                  </a:ext>
                </a:extLst>
              </p:cNvPr>
              <p:cNvSpPr/>
              <p:nvPr/>
            </p:nvSpPr>
            <p:spPr>
              <a:xfrm>
                <a:off x="1386115" y="4668260"/>
                <a:ext cx="1625600" cy="68942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dirty="0">
                    <a:solidFill>
                      <a:schemeClr val="tx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บริษัท </a:t>
                </a:r>
                <a:r>
                  <a:rPr lang="en-US" sz="2000" dirty="0">
                    <a:solidFill>
                      <a:schemeClr val="tx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D</a:t>
                </a:r>
                <a:endParaRPr lang="en-GB" sz="2000" dirty="0">
                  <a:solidFill>
                    <a:schemeClr val="tx1"/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B9087AF-46B1-7A78-A8CF-82025E563556}"/>
                  </a:ext>
                </a:extLst>
              </p:cNvPr>
              <p:cNvSpPr/>
              <p:nvPr/>
            </p:nvSpPr>
            <p:spPr>
              <a:xfrm>
                <a:off x="1386115" y="5626206"/>
                <a:ext cx="1625600" cy="689429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dirty="0">
                    <a:solidFill>
                      <a:schemeClr val="tx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บริษัท </a:t>
                </a:r>
                <a:r>
                  <a:rPr lang="en-US" sz="2000" dirty="0">
                    <a:solidFill>
                      <a:schemeClr val="tx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E</a:t>
                </a:r>
                <a:endParaRPr lang="en-GB" sz="2000" dirty="0">
                  <a:solidFill>
                    <a:schemeClr val="tx1"/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B351C62-6C64-EF3E-80CA-F6ECEB9398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943" y="2203547"/>
                <a:ext cx="0" cy="3767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0FF4725-B9DA-004B-7A44-B635846C03E1}"/>
                  </a:ext>
                </a:extLst>
              </p:cNvPr>
              <p:cNvCxnSpPr>
                <a:endCxn id="32" idx="2"/>
              </p:cNvCxnSpPr>
              <p:nvPr/>
            </p:nvCxnSpPr>
            <p:spPr>
              <a:xfrm>
                <a:off x="950686" y="5970920"/>
                <a:ext cx="435429" cy="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87EE2CB-BD5F-4BF7-9BB8-8DD196BC606A}"/>
                  </a:ext>
                </a:extLst>
              </p:cNvPr>
              <p:cNvCxnSpPr>
                <a:endCxn id="29" idx="2"/>
              </p:cNvCxnSpPr>
              <p:nvPr/>
            </p:nvCxnSpPr>
            <p:spPr>
              <a:xfrm>
                <a:off x="957943" y="3161493"/>
                <a:ext cx="457200" cy="529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AD82A30-8473-0EA8-4382-C3E7CCBE1DC4}"/>
                  </a:ext>
                </a:extLst>
              </p:cNvPr>
              <p:cNvCxnSpPr>
                <a:cxnSpLocks/>
                <a:endCxn id="30" idx="2"/>
              </p:cNvCxnSpPr>
              <p:nvPr/>
            </p:nvCxnSpPr>
            <p:spPr>
              <a:xfrm>
                <a:off x="950686" y="4087233"/>
                <a:ext cx="435429" cy="36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DA6D3BC-9BAF-2018-8C93-F01439CE429D}"/>
                  </a:ext>
                </a:extLst>
              </p:cNvPr>
              <p:cNvCxnSpPr>
                <a:cxnSpLocks/>
                <a:endCxn id="31" idx="2"/>
              </p:cNvCxnSpPr>
              <p:nvPr/>
            </p:nvCxnSpPr>
            <p:spPr>
              <a:xfrm>
                <a:off x="957943" y="5012975"/>
                <a:ext cx="42817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2067897-BBAA-E0D5-0265-7BC86A9E7B1D}"/>
                  </a:ext>
                </a:extLst>
              </p:cNvPr>
              <p:cNvCxnSpPr/>
              <p:nvPr/>
            </p:nvCxnSpPr>
            <p:spPr>
              <a:xfrm>
                <a:off x="950686" y="1347641"/>
                <a:ext cx="455022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CA669F5-1548-C4AD-C788-CAC297AB0938}"/>
                  </a:ext>
                </a:extLst>
              </p:cNvPr>
              <p:cNvCxnSpPr/>
              <p:nvPr/>
            </p:nvCxnSpPr>
            <p:spPr>
              <a:xfrm>
                <a:off x="5500914" y="1347641"/>
                <a:ext cx="0" cy="221705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0C895E7-3A9D-73F6-E1DF-49DB32324BD2}"/>
                  </a:ext>
                </a:extLst>
              </p:cNvPr>
              <p:cNvCxnSpPr/>
              <p:nvPr/>
            </p:nvCxnSpPr>
            <p:spPr>
              <a:xfrm>
                <a:off x="950686" y="1347641"/>
                <a:ext cx="0" cy="85590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48F5E7B-75BF-9C72-B635-0B1DB93DB51D}"/>
                  </a:ext>
                </a:extLst>
              </p:cNvPr>
              <p:cNvSpPr/>
              <p:nvPr/>
            </p:nvSpPr>
            <p:spPr>
              <a:xfrm>
                <a:off x="9897409" y="1591026"/>
                <a:ext cx="1610483" cy="11974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ประเทศผู้ขาย</a:t>
                </a:r>
              </a:p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ไทย</a:t>
                </a:r>
                <a:endParaRPr lang="en-GB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2BCA7B-1104-F042-2F64-3DC67E5EC469}"/>
                  </a:ext>
                </a:extLst>
              </p:cNvPr>
              <p:cNvSpPr/>
              <p:nvPr/>
            </p:nvSpPr>
            <p:spPr>
              <a:xfrm>
                <a:off x="7437237" y="1494529"/>
                <a:ext cx="1952173" cy="11974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dirty="0">
                    <a:solidFill>
                      <a:schemeClr val="bg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ประเทศผู้รับ</a:t>
                </a:r>
              </a:p>
              <a:p>
                <a:pPr algn="ctr"/>
                <a:r>
                  <a:rPr lang="th-TH" sz="2000" dirty="0">
                    <a:solidFill>
                      <a:schemeClr val="bg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สวิตเซอร์แลนด์</a:t>
                </a:r>
                <a:endParaRPr lang="en-GB" sz="2000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1AE5614E-8DDD-6A2F-28B5-336FBCA0885E}"/>
                  </a:ext>
                </a:extLst>
              </p:cNvPr>
              <p:cNvCxnSpPr>
                <a:cxnSpLocks/>
                <a:stCxn id="27" idx="3"/>
                <a:endCxn id="42" idx="3"/>
              </p:cNvCxnSpPr>
              <p:nvPr/>
            </p:nvCxnSpPr>
            <p:spPr>
              <a:xfrm flipV="1">
                <a:off x="7184572" y="2516597"/>
                <a:ext cx="538554" cy="1483524"/>
              </a:xfrm>
              <a:prstGeom prst="straightConnector1">
                <a:avLst/>
              </a:prstGeom>
              <a:ln w="28575">
                <a:solidFill>
                  <a:schemeClr val="accent6">
                    <a:lumMod val="40000"/>
                    <a:lumOff val="6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F9EA8218-82BA-9759-1585-BF3FC3202436}"/>
                  </a:ext>
                </a:extLst>
              </p:cNvPr>
              <p:cNvCxnSpPr>
                <a:cxnSpLocks/>
                <a:stCxn id="27" idx="3"/>
                <a:endCxn id="41" idx="3"/>
              </p:cNvCxnSpPr>
              <p:nvPr/>
            </p:nvCxnSpPr>
            <p:spPr>
              <a:xfrm flipV="1">
                <a:off x="7184572" y="2613095"/>
                <a:ext cx="2948687" cy="1387027"/>
              </a:xfrm>
              <a:prstGeom prst="straightConnector1">
                <a:avLst/>
              </a:prstGeom>
              <a:ln w="28575">
                <a:solidFill>
                  <a:schemeClr val="accent6">
                    <a:lumMod val="40000"/>
                    <a:lumOff val="6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7B90C42-C254-75FD-4DB5-EC181B9B6E7B}"/>
                  </a:ext>
                </a:extLst>
              </p:cNvPr>
              <p:cNvSpPr/>
              <p:nvPr/>
            </p:nvSpPr>
            <p:spPr>
              <a:xfrm>
                <a:off x="9969581" y="3401407"/>
                <a:ext cx="1370772" cy="119742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1600" dirty="0">
                    <a:solidFill>
                      <a:schemeClr val="tx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ผู้ซื้อคาร์บอนเครดิต</a:t>
                </a:r>
                <a:endParaRPr lang="en-US" sz="1600" dirty="0">
                  <a:solidFill>
                    <a:schemeClr val="tx1"/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Klik Foundation</a:t>
                </a:r>
                <a:endParaRPr lang="en-GB" sz="1600" dirty="0">
                  <a:solidFill>
                    <a:schemeClr val="tx1"/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2CB2F248-8E39-F0DC-C710-A2AA6E81045A}"/>
                  </a:ext>
                </a:extLst>
              </p:cNvPr>
              <p:cNvCxnSpPr>
                <a:stCxn id="27" idx="3"/>
                <a:endCxn id="45" idx="2"/>
              </p:cNvCxnSpPr>
              <p:nvPr/>
            </p:nvCxnSpPr>
            <p:spPr>
              <a:xfrm flipV="1">
                <a:off x="7184572" y="4000121"/>
                <a:ext cx="2785009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C15C0C3-5E44-1152-E5C3-FCFEC89C2C4C}"/>
                  </a:ext>
                </a:extLst>
              </p:cNvPr>
              <p:cNvCxnSpPr>
                <a:cxnSpLocks/>
                <a:stCxn id="45" idx="3"/>
                <a:endCxn id="27" idx="3"/>
              </p:cNvCxnSpPr>
              <p:nvPr/>
            </p:nvCxnSpPr>
            <p:spPr>
              <a:xfrm flipH="1" flipV="1">
                <a:off x="7184572" y="4000122"/>
                <a:ext cx="2985754" cy="423354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0A25DC8-F404-6CB5-832B-6C6E730D6E90}"/>
                  </a:ext>
                </a:extLst>
              </p:cNvPr>
              <p:cNvCxnSpPr>
                <a:stCxn id="27" idx="1"/>
                <a:endCxn id="28" idx="5"/>
              </p:cNvCxnSpPr>
              <p:nvPr/>
            </p:nvCxnSpPr>
            <p:spPr>
              <a:xfrm flipH="1" flipV="1">
                <a:off x="2802679" y="2447297"/>
                <a:ext cx="1725778" cy="1552825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63FFA108-C13B-CA5C-997B-C14F61C55A7C}"/>
                  </a:ext>
                </a:extLst>
              </p:cNvPr>
              <p:cNvCxnSpPr>
                <a:stCxn id="27" idx="1"/>
                <a:endCxn id="29" idx="5"/>
              </p:cNvCxnSpPr>
              <p:nvPr/>
            </p:nvCxnSpPr>
            <p:spPr>
              <a:xfrm flipH="1" flipV="1">
                <a:off x="2802679" y="3410533"/>
                <a:ext cx="1725778" cy="589589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09AEB525-9A81-8936-415F-222BE25381B3}"/>
                  </a:ext>
                </a:extLst>
              </p:cNvPr>
              <p:cNvCxnSpPr>
                <a:stCxn id="27" idx="1"/>
                <a:endCxn id="31" idx="7"/>
              </p:cNvCxnSpPr>
              <p:nvPr/>
            </p:nvCxnSpPr>
            <p:spPr>
              <a:xfrm flipH="1">
                <a:off x="2773651" y="4000122"/>
                <a:ext cx="1754806" cy="769103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299075C7-2DB1-080F-71B9-7AA9496D9B7C}"/>
                  </a:ext>
                </a:extLst>
              </p:cNvPr>
              <p:cNvCxnSpPr>
                <a:stCxn id="27" idx="1"/>
                <a:endCxn id="32" idx="7"/>
              </p:cNvCxnSpPr>
              <p:nvPr/>
            </p:nvCxnSpPr>
            <p:spPr>
              <a:xfrm flipH="1">
                <a:off x="2773651" y="4000122"/>
                <a:ext cx="1754806" cy="1727049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200982AC-EACF-72AF-7293-9420FBEB343C}"/>
                  </a:ext>
                </a:extLst>
              </p:cNvPr>
              <p:cNvCxnSpPr>
                <a:stCxn id="27" idx="1"/>
                <a:endCxn id="30" idx="7"/>
              </p:cNvCxnSpPr>
              <p:nvPr/>
            </p:nvCxnSpPr>
            <p:spPr>
              <a:xfrm flipH="1" flipV="1">
                <a:off x="2773651" y="3847086"/>
                <a:ext cx="1754806" cy="153036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5B0F8D4-A175-ADAE-08E3-F73B26B2A3DB}"/>
                  </a:ext>
                </a:extLst>
              </p:cNvPr>
              <p:cNvSpPr txBox="1"/>
              <p:nvPr/>
            </p:nvSpPr>
            <p:spPr>
              <a:xfrm>
                <a:off x="5500914" y="1669143"/>
                <a:ext cx="1132113" cy="261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b="1" dirty="0">
                    <a:solidFill>
                      <a:schemeClr val="bg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สัญญาซื้อขาย</a:t>
                </a:r>
                <a:endParaRPr lang="en-GB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44D20D58-6368-145F-D592-B9A1E5257C88}"/>
                  </a:ext>
                </a:extLst>
              </p:cNvPr>
              <p:cNvCxnSpPr>
                <a:stCxn id="28" idx="6"/>
                <a:endCxn id="27" idx="1"/>
              </p:cNvCxnSpPr>
              <p:nvPr/>
            </p:nvCxnSpPr>
            <p:spPr>
              <a:xfrm>
                <a:off x="3040743" y="2203548"/>
                <a:ext cx="1487714" cy="1796574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8C1A72D3-D448-06F0-5C10-7E8150D14E8B}"/>
                  </a:ext>
                </a:extLst>
              </p:cNvPr>
              <p:cNvCxnSpPr>
                <a:stCxn id="29" idx="6"/>
                <a:endCxn id="27" idx="1"/>
              </p:cNvCxnSpPr>
              <p:nvPr/>
            </p:nvCxnSpPr>
            <p:spPr>
              <a:xfrm>
                <a:off x="3040743" y="3166784"/>
                <a:ext cx="1487714" cy="833338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1F1C0ADA-24D8-2F92-33FF-210B7BFDAB1C}"/>
                  </a:ext>
                </a:extLst>
              </p:cNvPr>
              <p:cNvCxnSpPr>
                <a:stCxn id="30" idx="6"/>
                <a:endCxn id="27" idx="1"/>
              </p:cNvCxnSpPr>
              <p:nvPr/>
            </p:nvCxnSpPr>
            <p:spPr>
              <a:xfrm flipV="1">
                <a:off x="3011715" y="4000122"/>
                <a:ext cx="1516742" cy="90714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8C63E6F3-637D-D447-A2DC-A7349F513CAB}"/>
                  </a:ext>
                </a:extLst>
              </p:cNvPr>
              <p:cNvCxnSpPr>
                <a:stCxn id="31" idx="6"/>
                <a:endCxn id="27" idx="1"/>
              </p:cNvCxnSpPr>
              <p:nvPr/>
            </p:nvCxnSpPr>
            <p:spPr>
              <a:xfrm flipV="1">
                <a:off x="3011715" y="4000122"/>
                <a:ext cx="1516742" cy="1012853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F8D24467-7FA9-3E96-01CC-35B12D14390F}"/>
                  </a:ext>
                </a:extLst>
              </p:cNvPr>
              <p:cNvCxnSpPr>
                <a:stCxn id="32" idx="6"/>
                <a:endCxn id="27" idx="1"/>
              </p:cNvCxnSpPr>
              <p:nvPr/>
            </p:nvCxnSpPr>
            <p:spPr>
              <a:xfrm flipV="1">
                <a:off x="3011715" y="4000122"/>
                <a:ext cx="1516742" cy="1970799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710CBE03-5929-1A15-36B2-AAF8CDF2E257}"/>
                  </a:ext>
                </a:extLst>
              </p:cNvPr>
              <p:cNvCxnSpPr/>
              <p:nvPr/>
            </p:nvCxnSpPr>
            <p:spPr>
              <a:xfrm>
                <a:off x="3806172" y="5970920"/>
                <a:ext cx="1167734" cy="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B497CA4-666F-83A1-DD22-CDA994F80D8C}"/>
                  </a:ext>
                </a:extLst>
              </p:cNvPr>
              <p:cNvSpPr txBox="1"/>
              <p:nvPr/>
            </p:nvSpPr>
            <p:spPr>
              <a:xfrm>
                <a:off x="4960256" y="5822660"/>
                <a:ext cx="1792515" cy="217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1400" dirty="0">
                    <a:solidFill>
                      <a:schemeClr val="bg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ข้อมูลติดตาม</a:t>
                </a:r>
                <a:endParaRPr lang="en-GB" sz="1400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AA6EB70-D412-CD15-78EA-C180FF68292F}"/>
                  </a:ext>
                </a:extLst>
              </p:cNvPr>
              <p:cNvSpPr txBox="1"/>
              <p:nvPr/>
            </p:nvSpPr>
            <p:spPr>
              <a:xfrm>
                <a:off x="8577076" y="3644521"/>
                <a:ext cx="1132113" cy="261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b="1" dirty="0">
                    <a:solidFill>
                      <a:schemeClr val="bg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สัญญาซื้อขาย</a:t>
                </a:r>
                <a:endParaRPr lang="en-GB" b="1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3860517C-6F4D-B3A0-8B6D-D950D6A1D643}"/>
                  </a:ext>
                </a:extLst>
              </p:cNvPr>
              <p:cNvCxnSpPr/>
              <p:nvPr/>
            </p:nvCxnSpPr>
            <p:spPr>
              <a:xfrm>
                <a:off x="3784600" y="5646269"/>
                <a:ext cx="1167734" cy="0"/>
              </a:xfrm>
              <a:prstGeom prst="straightConnector1">
                <a:avLst/>
              </a:prstGeom>
              <a:ln w="28575">
                <a:solidFill>
                  <a:schemeClr val="accent6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E845D4FD-B4DE-3A0F-5EBD-5E63D043569A}"/>
                  </a:ext>
                </a:extLst>
              </p:cNvPr>
              <p:cNvCxnSpPr/>
              <p:nvPr/>
            </p:nvCxnSpPr>
            <p:spPr>
              <a:xfrm>
                <a:off x="3792522" y="6315635"/>
                <a:ext cx="1167734" cy="0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1C387A8-FAE5-66F6-0D54-FDE4B9F89278}"/>
                  </a:ext>
                </a:extLst>
              </p:cNvPr>
              <p:cNvSpPr txBox="1"/>
              <p:nvPr/>
            </p:nvSpPr>
            <p:spPr>
              <a:xfrm>
                <a:off x="4942113" y="5492380"/>
                <a:ext cx="2249714" cy="217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1400" dirty="0">
                    <a:solidFill>
                      <a:schemeClr val="bg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ขึ้นทะเบียนโครงการ</a:t>
                </a:r>
                <a:endParaRPr lang="en-GB" sz="1400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F92BAE8-DBBC-AC1A-99D6-94765ACED525}"/>
                  </a:ext>
                </a:extLst>
              </p:cNvPr>
              <p:cNvSpPr txBox="1"/>
              <p:nvPr/>
            </p:nvSpPr>
            <p:spPr>
              <a:xfrm>
                <a:off x="4960256" y="6161746"/>
                <a:ext cx="2435723" cy="217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1400" dirty="0">
                    <a:solidFill>
                      <a:schemeClr val="bg1"/>
                    </a:solidFill>
                    <a:latin typeface="Prompt" panose="00000500000000000000" pitchFamily="2" charset="-34"/>
                    <a:cs typeface="Prompt" panose="00000500000000000000" pitchFamily="2" charset="-34"/>
                  </a:rPr>
                  <a:t>ชำระเงินค่าเครดิต</a:t>
                </a:r>
                <a:endParaRPr lang="en-GB" sz="1400" dirty="0">
                  <a:solidFill>
                    <a:schemeClr val="bg1"/>
                  </a:solidFill>
                  <a:latin typeface="Prompt" panose="00000500000000000000" pitchFamily="2" charset="-34"/>
                  <a:cs typeface="Prompt" panose="00000500000000000000" pitchFamily="2" charset="-34"/>
                </a:endParaRPr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7252F3ED-1319-E79E-3BD0-24CEF8133B9E}"/>
              </a:ext>
            </a:extLst>
          </p:cNvPr>
          <p:cNvSpPr txBox="1"/>
          <p:nvPr/>
        </p:nvSpPr>
        <p:spPr>
          <a:xfrm>
            <a:off x="1427467" y="762861"/>
            <a:ext cx="99629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แนวทางการพัฒนา และดำเนินงานโครงการฯ </a:t>
            </a:r>
            <a:endParaRPr lang="en-US" sz="40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49578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54355" y="0"/>
            <a:ext cx="9633645" cy="10287000"/>
          </a:xfrm>
          <a:custGeom>
            <a:avLst/>
            <a:gdLst/>
            <a:ahLst/>
            <a:cxnLst/>
            <a:rect l="l" t="t" r="r" b="b"/>
            <a:pathLst>
              <a:path w="9633645" h="10287000">
                <a:moveTo>
                  <a:pt x="0" y="0"/>
                </a:moveTo>
                <a:lnTo>
                  <a:pt x="9633645" y="0"/>
                </a:lnTo>
                <a:lnTo>
                  <a:pt x="96336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113" r="-12499"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3" name="Group 3"/>
          <p:cNvGrpSpPr/>
          <p:nvPr/>
        </p:nvGrpSpPr>
        <p:grpSpPr>
          <a:xfrm>
            <a:off x="1241650" y="1620764"/>
            <a:ext cx="9355079" cy="1120924"/>
            <a:chOff x="0" y="0"/>
            <a:chExt cx="3177177" cy="3806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77177" cy="380689"/>
            </a:xfrm>
            <a:custGeom>
              <a:avLst/>
              <a:gdLst/>
              <a:ahLst/>
              <a:cxnLst/>
              <a:rect l="l" t="t" r="r" b="b"/>
              <a:pathLst>
                <a:path w="3177177" h="380689">
                  <a:moveTo>
                    <a:pt x="9103" y="0"/>
                  </a:moveTo>
                  <a:lnTo>
                    <a:pt x="3168074" y="0"/>
                  </a:lnTo>
                  <a:cubicBezTo>
                    <a:pt x="3170488" y="0"/>
                    <a:pt x="3172804" y="959"/>
                    <a:pt x="3174511" y="2666"/>
                  </a:cubicBezTo>
                  <a:cubicBezTo>
                    <a:pt x="3176218" y="4373"/>
                    <a:pt x="3177177" y="6689"/>
                    <a:pt x="3177177" y="9103"/>
                  </a:cubicBezTo>
                  <a:lnTo>
                    <a:pt x="3177177" y="371586"/>
                  </a:lnTo>
                  <a:cubicBezTo>
                    <a:pt x="3177177" y="376613"/>
                    <a:pt x="3173101" y="380689"/>
                    <a:pt x="3168074" y="380689"/>
                  </a:cubicBezTo>
                  <a:lnTo>
                    <a:pt x="9103" y="380689"/>
                  </a:lnTo>
                  <a:cubicBezTo>
                    <a:pt x="4076" y="380689"/>
                    <a:pt x="0" y="376613"/>
                    <a:pt x="0" y="371586"/>
                  </a:cubicBezTo>
                  <a:lnTo>
                    <a:pt x="0" y="9103"/>
                  </a:lnTo>
                  <a:cubicBezTo>
                    <a:pt x="0" y="4076"/>
                    <a:pt x="4076" y="0"/>
                    <a:pt x="9103" y="0"/>
                  </a:cubicBez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77177" cy="418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41650" y="3189363"/>
            <a:ext cx="9355079" cy="1120924"/>
            <a:chOff x="0" y="0"/>
            <a:chExt cx="3177177" cy="3806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77177" cy="380689"/>
            </a:xfrm>
            <a:custGeom>
              <a:avLst/>
              <a:gdLst/>
              <a:ahLst/>
              <a:cxnLst/>
              <a:rect l="l" t="t" r="r" b="b"/>
              <a:pathLst>
                <a:path w="3177177" h="380689">
                  <a:moveTo>
                    <a:pt x="9103" y="0"/>
                  </a:moveTo>
                  <a:lnTo>
                    <a:pt x="3168074" y="0"/>
                  </a:lnTo>
                  <a:cubicBezTo>
                    <a:pt x="3170488" y="0"/>
                    <a:pt x="3172804" y="959"/>
                    <a:pt x="3174511" y="2666"/>
                  </a:cubicBezTo>
                  <a:cubicBezTo>
                    <a:pt x="3176218" y="4373"/>
                    <a:pt x="3177177" y="6689"/>
                    <a:pt x="3177177" y="9103"/>
                  </a:cubicBezTo>
                  <a:lnTo>
                    <a:pt x="3177177" y="371586"/>
                  </a:lnTo>
                  <a:cubicBezTo>
                    <a:pt x="3177177" y="376613"/>
                    <a:pt x="3173101" y="380689"/>
                    <a:pt x="3168074" y="380689"/>
                  </a:cubicBezTo>
                  <a:lnTo>
                    <a:pt x="9103" y="380689"/>
                  </a:lnTo>
                  <a:cubicBezTo>
                    <a:pt x="4076" y="380689"/>
                    <a:pt x="0" y="376613"/>
                    <a:pt x="0" y="371586"/>
                  </a:cubicBezTo>
                  <a:lnTo>
                    <a:pt x="0" y="9103"/>
                  </a:lnTo>
                  <a:cubicBezTo>
                    <a:pt x="0" y="4076"/>
                    <a:pt x="4076" y="0"/>
                    <a:pt x="9103" y="0"/>
                  </a:cubicBez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177177" cy="418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41650" y="4757961"/>
            <a:ext cx="9355079" cy="1120924"/>
            <a:chOff x="0" y="0"/>
            <a:chExt cx="3177177" cy="3806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77177" cy="380689"/>
            </a:xfrm>
            <a:custGeom>
              <a:avLst/>
              <a:gdLst/>
              <a:ahLst/>
              <a:cxnLst/>
              <a:rect l="l" t="t" r="r" b="b"/>
              <a:pathLst>
                <a:path w="3177177" h="380689">
                  <a:moveTo>
                    <a:pt x="9103" y="0"/>
                  </a:moveTo>
                  <a:lnTo>
                    <a:pt x="3168074" y="0"/>
                  </a:lnTo>
                  <a:cubicBezTo>
                    <a:pt x="3170488" y="0"/>
                    <a:pt x="3172804" y="959"/>
                    <a:pt x="3174511" y="2666"/>
                  </a:cubicBezTo>
                  <a:cubicBezTo>
                    <a:pt x="3176218" y="4373"/>
                    <a:pt x="3177177" y="6689"/>
                    <a:pt x="3177177" y="9103"/>
                  </a:cubicBezTo>
                  <a:lnTo>
                    <a:pt x="3177177" y="371586"/>
                  </a:lnTo>
                  <a:cubicBezTo>
                    <a:pt x="3177177" y="376613"/>
                    <a:pt x="3173101" y="380689"/>
                    <a:pt x="3168074" y="380689"/>
                  </a:cubicBezTo>
                  <a:lnTo>
                    <a:pt x="9103" y="380689"/>
                  </a:lnTo>
                  <a:cubicBezTo>
                    <a:pt x="4076" y="380689"/>
                    <a:pt x="0" y="376613"/>
                    <a:pt x="0" y="371586"/>
                  </a:cubicBezTo>
                  <a:lnTo>
                    <a:pt x="0" y="9103"/>
                  </a:lnTo>
                  <a:cubicBezTo>
                    <a:pt x="0" y="4076"/>
                    <a:pt x="4076" y="0"/>
                    <a:pt x="9103" y="0"/>
                  </a:cubicBez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177177" cy="418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1650" y="6326560"/>
            <a:ext cx="9355079" cy="1120924"/>
            <a:chOff x="0" y="0"/>
            <a:chExt cx="3177177" cy="38068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77177" cy="380689"/>
            </a:xfrm>
            <a:custGeom>
              <a:avLst/>
              <a:gdLst/>
              <a:ahLst/>
              <a:cxnLst/>
              <a:rect l="l" t="t" r="r" b="b"/>
              <a:pathLst>
                <a:path w="3177177" h="380689">
                  <a:moveTo>
                    <a:pt x="9103" y="0"/>
                  </a:moveTo>
                  <a:lnTo>
                    <a:pt x="3168074" y="0"/>
                  </a:lnTo>
                  <a:cubicBezTo>
                    <a:pt x="3170488" y="0"/>
                    <a:pt x="3172804" y="959"/>
                    <a:pt x="3174511" y="2666"/>
                  </a:cubicBezTo>
                  <a:cubicBezTo>
                    <a:pt x="3176218" y="4373"/>
                    <a:pt x="3177177" y="6689"/>
                    <a:pt x="3177177" y="9103"/>
                  </a:cubicBezTo>
                  <a:lnTo>
                    <a:pt x="3177177" y="371586"/>
                  </a:lnTo>
                  <a:cubicBezTo>
                    <a:pt x="3177177" y="376613"/>
                    <a:pt x="3173101" y="380689"/>
                    <a:pt x="3168074" y="380689"/>
                  </a:cubicBezTo>
                  <a:lnTo>
                    <a:pt x="9103" y="380689"/>
                  </a:lnTo>
                  <a:cubicBezTo>
                    <a:pt x="4076" y="380689"/>
                    <a:pt x="0" y="376613"/>
                    <a:pt x="0" y="371586"/>
                  </a:cubicBezTo>
                  <a:lnTo>
                    <a:pt x="0" y="9103"/>
                  </a:lnTo>
                  <a:cubicBezTo>
                    <a:pt x="0" y="4076"/>
                    <a:pt x="4076" y="0"/>
                    <a:pt x="9103" y="0"/>
                  </a:cubicBez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177177" cy="418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081692" y="135514"/>
            <a:ext cx="2008341" cy="635366"/>
          </a:xfrm>
          <a:custGeom>
            <a:avLst/>
            <a:gdLst/>
            <a:ahLst/>
            <a:cxnLst/>
            <a:rect l="l" t="t" r="r" b="b"/>
            <a:pathLst>
              <a:path w="2008341" h="635366">
                <a:moveTo>
                  <a:pt x="0" y="0"/>
                </a:moveTo>
                <a:lnTo>
                  <a:pt x="2008341" y="0"/>
                </a:lnTo>
                <a:lnTo>
                  <a:pt x="2008341" y="635366"/>
                </a:lnTo>
                <a:lnTo>
                  <a:pt x="0" y="63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6" name="AutoShape 16"/>
          <p:cNvSpPr/>
          <p:nvPr/>
        </p:nvSpPr>
        <p:spPr>
          <a:xfrm>
            <a:off x="1241650" y="1196901"/>
            <a:ext cx="6555334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7" name="TextBox 17"/>
          <p:cNvSpPr txBox="1"/>
          <p:nvPr/>
        </p:nvSpPr>
        <p:spPr>
          <a:xfrm>
            <a:off x="1409461" y="1874339"/>
            <a:ext cx="9024698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34"/>
              </a:lnSpc>
              <a:spcBef>
                <a:spcPct val="0"/>
              </a:spcBef>
            </a:pPr>
            <a:r>
              <a:rPr lang="th-TH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ค่าสัมประสิทธิ์การปล่อยมลพิษฐานคงที่สำหรับรถยนต์ทุกประเภทที่รวมอยู่ในโครงการฯ จะมีการกำหนดไว้ในขั้นตอนพัฒนา </a:t>
            </a:r>
            <a:r>
              <a:rPr lang="en-US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MADD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41649" y="99126"/>
            <a:ext cx="9352411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165"/>
              </a:lnSpc>
              <a:spcBef>
                <a:spcPct val="0"/>
              </a:spcBef>
            </a:pPr>
            <a:r>
              <a:rPr lang="th-TH" sz="4000" b="1" spc="332" dirty="0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รูปแบบของโครงการฯ</a:t>
            </a:r>
            <a:endParaRPr lang="en-US" sz="4000" b="1" spc="332" dirty="0">
              <a:solidFill>
                <a:srgbClr val="FFFFFF"/>
              </a:solidFill>
              <a:latin typeface="Prompt" panose="00000500000000000000" pitchFamily="2" charset="-34"/>
              <a:ea typeface="Calibri (MS)"/>
              <a:cs typeface="Prompt" panose="00000500000000000000" pitchFamily="2" charset="-34"/>
              <a:sym typeface="Calibri (MS)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09461" y="3448971"/>
            <a:ext cx="9024698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34"/>
              </a:lnSpc>
              <a:spcBef>
                <a:spcPct val="0"/>
              </a:spcBef>
            </a:pPr>
            <a:r>
              <a:rPr lang="th-TH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ปัจจัยการปรับปรุงเทคโนโลยีสำหรับรถยนต์ทุกประเภท (ปัจจัยการปรับปรุงเทคโนโลยีสำหรับรถยนต์ทุกประเภท)</a:t>
            </a:r>
            <a:endParaRPr lang="en-US" sz="2000" spc="133" dirty="0">
              <a:solidFill>
                <a:srgbClr val="191919"/>
              </a:solidFill>
              <a:latin typeface="Prompt" panose="00000500000000000000" pitchFamily="2" charset="-34"/>
              <a:ea typeface="Calibri (MS)"/>
              <a:cs typeface="Prompt" panose="00000500000000000000" pitchFamily="2" charset="-34"/>
              <a:sym typeface="Calibri (MS)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04219" y="5143500"/>
            <a:ext cx="918460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4"/>
              </a:lnSpc>
              <a:spcBef>
                <a:spcPct val="0"/>
              </a:spcBef>
            </a:pPr>
            <a:r>
              <a:rPr lang="th-TH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รวมเฉพาะประเภทยานยนต์ไฟฟ้า</a:t>
            </a:r>
            <a:endParaRPr lang="en-US" sz="2000" spc="133" dirty="0">
              <a:solidFill>
                <a:srgbClr val="191919"/>
              </a:solidFill>
              <a:latin typeface="Prompt" panose="00000500000000000000" pitchFamily="2" charset="-34"/>
              <a:ea typeface="Calibri (MS)"/>
              <a:cs typeface="Prompt" panose="00000500000000000000" pitchFamily="2" charset="-34"/>
              <a:sym typeface="Calibri (MS)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04219" y="6591143"/>
            <a:ext cx="9101221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34"/>
              </a:lnSpc>
              <a:spcBef>
                <a:spcPct val="0"/>
              </a:spcBef>
            </a:pPr>
            <a:r>
              <a:rPr lang="th-TH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อยู่นอกเหนือการดำเนินงานแผน </a:t>
            </a:r>
            <a:r>
              <a:rPr lang="en-US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NDC </a:t>
            </a:r>
            <a:r>
              <a:rPr lang="th-TH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ของประเทศไทย</a:t>
            </a:r>
            <a:r>
              <a:rPr lang="en-US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 </a:t>
            </a:r>
            <a:r>
              <a:rPr lang="th-TH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และนอกเหนือนโยบาย </a:t>
            </a:r>
            <a:r>
              <a:rPr lang="en-US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EV30@30</a:t>
            </a:r>
            <a:endParaRPr lang="en-US" sz="1881" spc="133" dirty="0">
              <a:solidFill>
                <a:srgbClr val="191919"/>
              </a:solidFill>
              <a:latin typeface="Prompt" panose="00000500000000000000" pitchFamily="2" charset="-34"/>
              <a:ea typeface="Calibri (MS)"/>
              <a:cs typeface="Prompt" panose="00000500000000000000" pitchFamily="2" charset="-34"/>
              <a:sym typeface="Calibri (MS)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1241650" y="7847533"/>
            <a:ext cx="9355079" cy="1120924"/>
            <a:chOff x="0" y="0"/>
            <a:chExt cx="3177177" cy="38068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177177" cy="380689"/>
            </a:xfrm>
            <a:custGeom>
              <a:avLst/>
              <a:gdLst/>
              <a:ahLst/>
              <a:cxnLst/>
              <a:rect l="l" t="t" r="r" b="b"/>
              <a:pathLst>
                <a:path w="3177177" h="380689">
                  <a:moveTo>
                    <a:pt x="9103" y="0"/>
                  </a:moveTo>
                  <a:lnTo>
                    <a:pt x="3168074" y="0"/>
                  </a:lnTo>
                  <a:cubicBezTo>
                    <a:pt x="3170488" y="0"/>
                    <a:pt x="3172804" y="959"/>
                    <a:pt x="3174511" y="2666"/>
                  </a:cubicBezTo>
                  <a:cubicBezTo>
                    <a:pt x="3176218" y="4373"/>
                    <a:pt x="3177177" y="6689"/>
                    <a:pt x="3177177" y="9103"/>
                  </a:cubicBezTo>
                  <a:lnTo>
                    <a:pt x="3177177" y="371586"/>
                  </a:lnTo>
                  <a:cubicBezTo>
                    <a:pt x="3177177" y="376613"/>
                    <a:pt x="3173101" y="380689"/>
                    <a:pt x="3168074" y="380689"/>
                  </a:cubicBezTo>
                  <a:lnTo>
                    <a:pt x="9103" y="380689"/>
                  </a:lnTo>
                  <a:cubicBezTo>
                    <a:pt x="4076" y="380689"/>
                    <a:pt x="0" y="376613"/>
                    <a:pt x="0" y="371586"/>
                  </a:cubicBezTo>
                  <a:lnTo>
                    <a:pt x="0" y="9103"/>
                  </a:lnTo>
                  <a:cubicBezTo>
                    <a:pt x="0" y="4076"/>
                    <a:pt x="4076" y="0"/>
                    <a:pt x="9103" y="0"/>
                  </a:cubicBez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3177177" cy="418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404219" y="7913340"/>
            <a:ext cx="9029940" cy="98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34"/>
              </a:lnSpc>
              <a:spcBef>
                <a:spcPct val="0"/>
              </a:spcBef>
            </a:pPr>
            <a:r>
              <a:rPr lang="en-US" sz="1881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T-VER-P-Meth: </a:t>
            </a:r>
            <a:r>
              <a:rPr lang="th-TH" sz="1881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การเปลี่ยนยานยนต์เครื่องยนต์สันดาปภายใน เป็นยานยนต์ไฟฟ้า </a:t>
            </a:r>
            <a:r>
              <a:rPr lang="en-US" sz="1881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(Switching from internal combustion engine vehicles to battery electric vehicle) Version 3.0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7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48971-1356-7C05-3B17-6EEE7A6BB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>
            <a:extLst>
              <a:ext uri="{FF2B5EF4-FFF2-40B4-BE49-F238E27FC236}">
                <a16:creationId xmlns:a16="http://schemas.microsoft.com/office/drawing/2014/main" id="{66388B8B-1975-5875-65EC-0F76CEDD8E7F}"/>
              </a:ext>
            </a:extLst>
          </p:cNvPr>
          <p:cNvSpPr txBox="1"/>
          <p:nvPr/>
        </p:nvSpPr>
        <p:spPr>
          <a:xfrm>
            <a:off x="1266628" y="394516"/>
            <a:ext cx="14978925" cy="1231106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th-TH" sz="4000" b="1" spc="417" dirty="0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การพิสูจน์การดำเนินงานเพิ่มเติมจากการดำเนินงานปกติ</a:t>
            </a:r>
            <a:r>
              <a:rPr lang="en-US" sz="4000" b="1" spc="417" dirty="0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 (Additionality)</a:t>
            </a: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79B4C120-D453-1B7E-FBE2-282F88D0DEC4}"/>
              </a:ext>
            </a:extLst>
          </p:cNvPr>
          <p:cNvSpPr/>
          <p:nvPr/>
        </p:nvSpPr>
        <p:spPr>
          <a:xfrm>
            <a:off x="16081692" y="135514"/>
            <a:ext cx="2008341" cy="635366"/>
          </a:xfrm>
          <a:custGeom>
            <a:avLst/>
            <a:gdLst/>
            <a:ahLst/>
            <a:cxnLst/>
            <a:rect l="l" t="t" r="r" b="b"/>
            <a:pathLst>
              <a:path w="2008341" h="635366">
                <a:moveTo>
                  <a:pt x="0" y="0"/>
                </a:moveTo>
                <a:lnTo>
                  <a:pt x="2008341" y="0"/>
                </a:lnTo>
                <a:lnTo>
                  <a:pt x="2008341" y="635366"/>
                </a:lnTo>
                <a:lnTo>
                  <a:pt x="0" y="635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AAADCFE-01D8-30F7-954D-D059CAEA3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137877"/>
              </p:ext>
            </p:extLst>
          </p:nvPr>
        </p:nvGraphicFramePr>
        <p:xfrm>
          <a:off x="1143000" y="2095500"/>
          <a:ext cx="8229599" cy="743950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439755">
                  <a:extLst>
                    <a:ext uri="{9D8B030D-6E8A-4147-A177-3AD203B41FA5}">
                      <a16:colId xmlns:a16="http://schemas.microsoft.com/office/drawing/2014/main" val="3056269088"/>
                    </a:ext>
                  </a:extLst>
                </a:gridCol>
                <a:gridCol w="1606273">
                  <a:extLst>
                    <a:ext uri="{9D8B030D-6E8A-4147-A177-3AD203B41FA5}">
                      <a16:colId xmlns:a16="http://schemas.microsoft.com/office/drawing/2014/main" val="2907735528"/>
                    </a:ext>
                  </a:extLst>
                </a:gridCol>
                <a:gridCol w="1765993">
                  <a:extLst>
                    <a:ext uri="{9D8B030D-6E8A-4147-A177-3AD203B41FA5}">
                      <a16:colId xmlns:a16="http://schemas.microsoft.com/office/drawing/2014/main" val="3170236678"/>
                    </a:ext>
                  </a:extLst>
                </a:gridCol>
                <a:gridCol w="1926848">
                  <a:extLst>
                    <a:ext uri="{9D8B030D-6E8A-4147-A177-3AD203B41FA5}">
                      <a16:colId xmlns:a16="http://schemas.microsoft.com/office/drawing/2014/main" val="2525624272"/>
                    </a:ext>
                  </a:extLst>
                </a:gridCol>
                <a:gridCol w="1490730">
                  <a:extLst>
                    <a:ext uri="{9D8B030D-6E8A-4147-A177-3AD203B41FA5}">
                      <a16:colId xmlns:a16="http://schemas.microsoft.com/office/drawing/2014/main" val="548294214"/>
                    </a:ext>
                  </a:extLst>
                </a:gridCol>
              </a:tblGrid>
              <a:tr h="1118722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Vehicle Category</a:t>
                      </a:r>
                      <a:endParaRPr lang="en-US" sz="1800" b="1" kern="100" dirty="0">
                        <a:solidFill>
                          <a:schemeClr val="bg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ZEV 30@30 Usage Target</a:t>
                      </a:r>
                      <a:endParaRPr lang="en-US" sz="1800" b="1" kern="100" dirty="0">
                        <a:solidFill>
                          <a:schemeClr val="bg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EV 3.5 Packages (BOI)</a:t>
                      </a:r>
                      <a:endParaRPr lang="en-US" sz="1800" b="1" kern="100" dirty="0">
                        <a:solidFill>
                          <a:schemeClr val="bg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EV 3.5</a:t>
                      </a:r>
                      <a:endParaRPr lang="en-US" sz="1800" b="1" kern="100" dirty="0">
                        <a:solidFill>
                          <a:schemeClr val="bg1"/>
                        </a:solidFill>
                        <a:effectLst/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  <a:p>
                      <a:pPr marL="0" marR="0" algn="ctr"/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Packages</a:t>
                      </a:r>
                      <a:endParaRPr lang="en-US" sz="1800" b="1" kern="100" dirty="0">
                        <a:solidFill>
                          <a:schemeClr val="bg1"/>
                        </a:solidFill>
                        <a:effectLst/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  <a:p>
                      <a:pPr marL="0" marR="0" algn="ctr"/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(MOF)</a:t>
                      </a:r>
                      <a:endParaRPr lang="en-US" sz="1800" b="1" kern="100" dirty="0">
                        <a:solidFill>
                          <a:schemeClr val="bg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400" b="1" kern="1200" dirty="0">
                          <a:solidFill>
                            <a:schemeClr val="bg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Electric Mobility Program Thailand</a:t>
                      </a:r>
                      <a:endParaRPr lang="en-US" sz="1800" b="1" kern="100" dirty="0">
                        <a:solidFill>
                          <a:schemeClr val="bg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8710107"/>
                  </a:ext>
                </a:extLst>
              </a:tr>
              <a:tr h="1118722"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Passenger cars/pick-up trucks</a:t>
                      </a: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440,000 units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CIT Exemption for manufacturer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Cash Subsidies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  <a:p>
                      <a:pPr marL="0" marR="0"/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Excise Tax and Import Tariff reduction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Not included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3719671"/>
                  </a:ext>
                </a:extLst>
              </a:tr>
              <a:tr h="1118722"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Motorcycles</a:t>
                      </a: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650,000 units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CIT Exemption for manufacturer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Cash Subsidies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cs typeface="Prompt" panose="00000500000000000000" pitchFamily="2" charset="-34"/>
                      </a:endParaRPr>
                    </a:p>
                    <a:p>
                      <a:pPr marL="0" marR="0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Excise Tax and Import Tariff reduction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Not included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9375443"/>
                  </a:ext>
                </a:extLst>
              </a:tr>
              <a:tr h="2237445"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Buses &amp; trucks</a:t>
                      </a: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33,000 units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CIT Exemption for manufacturer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Announced on 21 Feb 2024. Yet there is no official policy launched from the MOF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Intercity buses and trucks included; urban public transport buses excluded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5505856"/>
                  </a:ext>
                </a:extLst>
              </a:tr>
              <a:tr h="839042"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Tuk </a:t>
                      </a:r>
                      <a:r>
                        <a:rPr lang="en-GB" sz="1400" b="1" kern="1200" dirty="0" err="1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Tuks</a:t>
                      </a: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2,200 units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CIT Exemption for manufacturer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Not included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Only included if &gt;2,200 units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7122545"/>
                  </a:ext>
                </a:extLst>
              </a:tr>
              <a:tr h="503425"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Ships</a:t>
                      </a: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480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Not included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Not included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Not included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373813"/>
                  </a:ext>
                </a:extLst>
              </a:tr>
              <a:tr h="503425"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Rail system</a:t>
                      </a: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850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Not Included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Not included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Not included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5468927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20615C1-2BFE-FD62-2522-8815AC72A049}"/>
              </a:ext>
            </a:extLst>
          </p:cNvPr>
          <p:cNvSpPr txBox="1"/>
          <p:nvPr/>
        </p:nvSpPr>
        <p:spPr>
          <a:xfrm>
            <a:off x="9906000" y="1876946"/>
            <a:ext cx="7772400" cy="503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การพิสูจน์การดำเนินงานเพิ่มเติมจากการดำเนินงานปกติ (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Additionality) </a:t>
            </a:r>
            <a:r>
              <a:rPr lang="th-TH" sz="24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มีที่มาจากแนวคิดของโครงการ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CDM </a:t>
            </a:r>
            <a:r>
              <a:rPr lang="th-TH" sz="24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ที่ต้องการพิสูจน์ว่า</a:t>
            </a:r>
            <a:endParaRPr lang="en-US" sz="2400" b="0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h-TH" sz="24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โครงการลดก๊าซเรือนกระจกจะไม่สามารถเกิดขึ้นได้เอง หากขาดรายได้จากการขายคาร์บอนเครดิต </a:t>
            </a:r>
            <a:endParaRPr lang="en-US" sz="24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h-TH" sz="24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และเพื่อให้ผู้ซื้อคาร์บอนเครดิตดังกล่าวมั่นใจได้ว่า รายได้ที่โครงการได้รับจากการขายคาร์เครดิตทำให้โครงการลดก๊าซเรือนกระจกสามารถเกิดขึ้นได้ (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Feasible)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Payback period </a:t>
            </a:r>
            <a:r>
              <a:rPr lang="th-TH" sz="24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มากกว่า </a:t>
            </a:r>
            <a:r>
              <a:rPr lang="en-US" sz="24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3 </a:t>
            </a:r>
            <a:r>
              <a:rPr lang="th-TH" sz="24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ปี </a:t>
            </a:r>
            <a:endParaRPr lang="en-US" sz="24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6007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7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66C0EB-79FA-8711-D9E8-69BA28B1E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>
            <a:extLst>
              <a:ext uri="{FF2B5EF4-FFF2-40B4-BE49-F238E27FC236}">
                <a16:creationId xmlns:a16="http://schemas.microsoft.com/office/drawing/2014/main" id="{3C86F876-33A2-7013-9072-23091679C43F}"/>
              </a:ext>
            </a:extLst>
          </p:cNvPr>
          <p:cNvSpPr txBox="1"/>
          <p:nvPr/>
        </p:nvSpPr>
        <p:spPr>
          <a:xfrm>
            <a:off x="1266628" y="500315"/>
            <a:ext cx="14978925" cy="101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85"/>
              </a:lnSpc>
              <a:spcBef>
                <a:spcPct val="0"/>
              </a:spcBef>
            </a:pPr>
            <a:r>
              <a:rPr lang="th-TH" sz="4000" b="1" spc="417" dirty="0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แผนการติดตามและประเมินผล </a:t>
            </a:r>
            <a:r>
              <a:rPr lang="en-US" sz="4000" b="1" spc="417" dirty="0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(Monitoring)</a:t>
            </a: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CD11A5A0-FA4B-7C31-5C4D-4302A6FD6D70}"/>
              </a:ext>
            </a:extLst>
          </p:cNvPr>
          <p:cNvSpPr/>
          <p:nvPr/>
        </p:nvSpPr>
        <p:spPr>
          <a:xfrm>
            <a:off x="16081692" y="135514"/>
            <a:ext cx="2008341" cy="635366"/>
          </a:xfrm>
          <a:custGeom>
            <a:avLst/>
            <a:gdLst/>
            <a:ahLst/>
            <a:cxnLst/>
            <a:rect l="l" t="t" r="r" b="b"/>
            <a:pathLst>
              <a:path w="2008341" h="635366">
                <a:moveTo>
                  <a:pt x="0" y="0"/>
                </a:moveTo>
                <a:lnTo>
                  <a:pt x="2008341" y="0"/>
                </a:lnTo>
                <a:lnTo>
                  <a:pt x="2008341" y="635366"/>
                </a:lnTo>
                <a:lnTo>
                  <a:pt x="0" y="635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C97823-21E7-A3CA-CDE1-83E12997F26F}"/>
              </a:ext>
            </a:extLst>
          </p:cNvPr>
          <p:cNvSpPr txBox="1"/>
          <p:nvPr/>
        </p:nvSpPr>
        <p:spPr>
          <a:xfrm>
            <a:off x="1266628" y="1884626"/>
            <a:ext cx="5972372" cy="2623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Parameter</a:t>
            </a:r>
            <a:r>
              <a:rPr lang="th-TH" sz="28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 ที่ต้องติดตามผล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h-TH" sz="28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จำนวนพลังงานไฟฟ้าที่ใช้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h-TH" sz="28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จำนวนระยะ</a:t>
            </a:r>
            <a:r>
              <a:rPr lang="th-TH" sz="28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ทางที่ขับ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Carbon Grid Factor (</a:t>
            </a:r>
            <a:r>
              <a:rPr lang="th-TH" sz="28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ของ 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TGO)</a:t>
            </a:r>
            <a:endParaRPr lang="en-US" sz="2400" b="0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51F58C-537B-761E-CAD3-68A764C7777A}"/>
              </a:ext>
            </a:extLst>
          </p:cNvPr>
          <p:cNvSpPr txBox="1"/>
          <p:nvPr/>
        </p:nvSpPr>
        <p:spPr>
          <a:xfrm>
            <a:off x="8458200" y="1884626"/>
            <a:ext cx="9401372" cy="456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แนวทางการติดตามและประเมินผล</a:t>
            </a:r>
            <a:endParaRPr lang="th-TH" sz="2800" b="1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8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ผู้พัฒนาโครงการ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 (Project Participants) </a:t>
            </a:r>
            <a:r>
              <a:rPr lang="th-TH" sz="28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เตรียมข้อมูลสำหรับการติดตาม</a:t>
            </a:r>
            <a:endParaRPr lang="en-US" sz="2800" b="0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8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การฝึกอบรม และควบคุมคุณภาพของกระบวนการติดตามและประเมินผล</a:t>
            </a:r>
            <a:r>
              <a:rPr lang="en-US" sz="28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28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โดย</a:t>
            </a:r>
            <a:r>
              <a:rPr lang="en-US" sz="28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Grutter Consulting</a:t>
            </a:r>
            <a:endParaRPr lang="th-TH" sz="28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8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จัดทำรูปแบบเล่มรายงานการติดตามผล โดย </a:t>
            </a:r>
            <a:r>
              <a:rPr lang="en-US" sz="28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Grutter Consulting</a:t>
            </a:r>
          </a:p>
        </p:txBody>
      </p:sp>
    </p:spTree>
    <p:extLst>
      <p:ext uri="{BB962C8B-B14F-4D97-AF65-F5344CB8AC3E}">
        <p14:creationId xmlns:p14="http://schemas.microsoft.com/office/powerpoint/2010/main" val="305586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7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380498-8482-DD02-4A7D-2C4FCC46B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3A80875-E7E9-9108-ACB4-2FA368F73F71}"/>
              </a:ext>
            </a:extLst>
          </p:cNvPr>
          <p:cNvSpPr/>
          <p:nvPr/>
        </p:nvSpPr>
        <p:spPr>
          <a:xfrm>
            <a:off x="16081692" y="135514"/>
            <a:ext cx="2008341" cy="635366"/>
          </a:xfrm>
          <a:custGeom>
            <a:avLst/>
            <a:gdLst/>
            <a:ahLst/>
            <a:cxnLst/>
            <a:rect l="l" t="t" r="r" b="b"/>
            <a:pathLst>
              <a:path w="2008341" h="635366">
                <a:moveTo>
                  <a:pt x="0" y="0"/>
                </a:moveTo>
                <a:lnTo>
                  <a:pt x="2008341" y="0"/>
                </a:lnTo>
                <a:lnTo>
                  <a:pt x="2008341" y="635366"/>
                </a:lnTo>
                <a:lnTo>
                  <a:pt x="0" y="635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609DB66-37AC-BB2A-3E21-A2B085B542BD}"/>
              </a:ext>
            </a:extLst>
          </p:cNvPr>
          <p:cNvSpPr/>
          <p:nvPr/>
        </p:nvSpPr>
        <p:spPr>
          <a:xfrm>
            <a:off x="8654355" y="0"/>
            <a:ext cx="9633645" cy="10287000"/>
          </a:xfrm>
          <a:custGeom>
            <a:avLst/>
            <a:gdLst/>
            <a:ahLst/>
            <a:cxnLst/>
            <a:rect l="l" t="t" r="r" b="b"/>
            <a:pathLst>
              <a:path w="9633645" h="10287000">
                <a:moveTo>
                  <a:pt x="0" y="0"/>
                </a:moveTo>
                <a:lnTo>
                  <a:pt x="9633645" y="0"/>
                </a:lnTo>
                <a:lnTo>
                  <a:pt x="96336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343" r="-26642"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0D52259B-F2F2-1B88-678B-26265AADEC72}"/>
              </a:ext>
            </a:extLst>
          </p:cNvPr>
          <p:cNvGrpSpPr/>
          <p:nvPr/>
        </p:nvGrpSpPr>
        <p:grpSpPr>
          <a:xfrm>
            <a:off x="1241650" y="1620764"/>
            <a:ext cx="9355079" cy="1120924"/>
            <a:chOff x="0" y="0"/>
            <a:chExt cx="3177177" cy="38068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EE1D824-58F3-5E5D-0A74-0608CF77E17F}"/>
                </a:ext>
              </a:extLst>
            </p:cNvPr>
            <p:cNvSpPr/>
            <p:nvPr/>
          </p:nvSpPr>
          <p:spPr>
            <a:xfrm>
              <a:off x="0" y="0"/>
              <a:ext cx="3177177" cy="380689"/>
            </a:xfrm>
            <a:custGeom>
              <a:avLst/>
              <a:gdLst/>
              <a:ahLst/>
              <a:cxnLst/>
              <a:rect l="l" t="t" r="r" b="b"/>
              <a:pathLst>
                <a:path w="3177177" h="380689">
                  <a:moveTo>
                    <a:pt x="9103" y="0"/>
                  </a:moveTo>
                  <a:lnTo>
                    <a:pt x="3168074" y="0"/>
                  </a:lnTo>
                  <a:cubicBezTo>
                    <a:pt x="3170488" y="0"/>
                    <a:pt x="3172804" y="959"/>
                    <a:pt x="3174511" y="2666"/>
                  </a:cubicBezTo>
                  <a:cubicBezTo>
                    <a:pt x="3176218" y="4373"/>
                    <a:pt x="3177177" y="6689"/>
                    <a:pt x="3177177" y="9103"/>
                  </a:cubicBezTo>
                  <a:lnTo>
                    <a:pt x="3177177" y="371586"/>
                  </a:lnTo>
                  <a:cubicBezTo>
                    <a:pt x="3177177" y="376613"/>
                    <a:pt x="3173101" y="380689"/>
                    <a:pt x="3168074" y="380689"/>
                  </a:cubicBezTo>
                  <a:lnTo>
                    <a:pt x="9103" y="380689"/>
                  </a:lnTo>
                  <a:cubicBezTo>
                    <a:pt x="4076" y="380689"/>
                    <a:pt x="0" y="376613"/>
                    <a:pt x="0" y="371586"/>
                  </a:cubicBezTo>
                  <a:lnTo>
                    <a:pt x="0" y="9103"/>
                  </a:lnTo>
                  <a:cubicBezTo>
                    <a:pt x="0" y="4076"/>
                    <a:pt x="4076" y="0"/>
                    <a:pt x="9103" y="0"/>
                  </a:cubicBez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5235621C-C3D9-E11B-A1E7-B46BD9AB0334}"/>
                </a:ext>
              </a:extLst>
            </p:cNvPr>
            <p:cNvSpPr txBox="1"/>
            <p:nvPr/>
          </p:nvSpPr>
          <p:spPr>
            <a:xfrm>
              <a:off x="0" y="-38100"/>
              <a:ext cx="3177177" cy="418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5CA65441-3FD8-3358-6B24-4AF09C376EDF}"/>
              </a:ext>
            </a:extLst>
          </p:cNvPr>
          <p:cNvGrpSpPr/>
          <p:nvPr/>
        </p:nvGrpSpPr>
        <p:grpSpPr>
          <a:xfrm>
            <a:off x="1241650" y="3189363"/>
            <a:ext cx="9355079" cy="1120924"/>
            <a:chOff x="0" y="0"/>
            <a:chExt cx="3177177" cy="38068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2358CE5-46BE-45E3-56CF-712716E09C06}"/>
                </a:ext>
              </a:extLst>
            </p:cNvPr>
            <p:cNvSpPr/>
            <p:nvPr/>
          </p:nvSpPr>
          <p:spPr>
            <a:xfrm>
              <a:off x="0" y="0"/>
              <a:ext cx="3177177" cy="380689"/>
            </a:xfrm>
            <a:custGeom>
              <a:avLst/>
              <a:gdLst/>
              <a:ahLst/>
              <a:cxnLst/>
              <a:rect l="l" t="t" r="r" b="b"/>
              <a:pathLst>
                <a:path w="3177177" h="380689">
                  <a:moveTo>
                    <a:pt x="9103" y="0"/>
                  </a:moveTo>
                  <a:lnTo>
                    <a:pt x="3168074" y="0"/>
                  </a:lnTo>
                  <a:cubicBezTo>
                    <a:pt x="3170488" y="0"/>
                    <a:pt x="3172804" y="959"/>
                    <a:pt x="3174511" y="2666"/>
                  </a:cubicBezTo>
                  <a:cubicBezTo>
                    <a:pt x="3176218" y="4373"/>
                    <a:pt x="3177177" y="6689"/>
                    <a:pt x="3177177" y="9103"/>
                  </a:cubicBezTo>
                  <a:lnTo>
                    <a:pt x="3177177" y="371586"/>
                  </a:lnTo>
                  <a:cubicBezTo>
                    <a:pt x="3177177" y="376613"/>
                    <a:pt x="3173101" y="380689"/>
                    <a:pt x="3168074" y="380689"/>
                  </a:cubicBezTo>
                  <a:lnTo>
                    <a:pt x="9103" y="380689"/>
                  </a:lnTo>
                  <a:cubicBezTo>
                    <a:pt x="4076" y="380689"/>
                    <a:pt x="0" y="376613"/>
                    <a:pt x="0" y="371586"/>
                  </a:cubicBezTo>
                  <a:lnTo>
                    <a:pt x="0" y="9103"/>
                  </a:lnTo>
                  <a:cubicBezTo>
                    <a:pt x="0" y="4076"/>
                    <a:pt x="4076" y="0"/>
                    <a:pt x="9103" y="0"/>
                  </a:cubicBez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883182A-3731-1017-5149-7F1EB4D34570}"/>
                </a:ext>
              </a:extLst>
            </p:cNvPr>
            <p:cNvSpPr txBox="1"/>
            <p:nvPr/>
          </p:nvSpPr>
          <p:spPr>
            <a:xfrm>
              <a:off x="0" y="-38100"/>
              <a:ext cx="3177177" cy="418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85F9B0C-0682-B04B-ADA1-1A0F2C228DED}"/>
              </a:ext>
            </a:extLst>
          </p:cNvPr>
          <p:cNvGrpSpPr/>
          <p:nvPr/>
        </p:nvGrpSpPr>
        <p:grpSpPr>
          <a:xfrm>
            <a:off x="1241650" y="4757961"/>
            <a:ext cx="9355079" cy="1120924"/>
            <a:chOff x="0" y="0"/>
            <a:chExt cx="3177177" cy="38068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79BCE42-E4FF-087C-ECBE-AA4F75CDE686}"/>
                </a:ext>
              </a:extLst>
            </p:cNvPr>
            <p:cNvSpPr/>
            <p:nvPr/>
          </p:nvSpPr>
          <p:spPr>
            <a:xfrm>
              <a:off x="0" y="0"/>
              <a:ext cx="3177177" cy="380689"/>
            </a:xfrm>
            <a:custGeom>
              <a:avLst/>
              <a:gdLst/>
              <a:ahLst/>
              <a:cxnLst/>
              <a:rect l="l" t="t" r="r" b="b"/>
              <a:pathLst>
                <a:path w="3177177" h="380689">
                  <a:moveTo>
                    <a:pt x="9103" y="0"/>
                  </a:moveTo>
                  <a:lnTo>
                    <a:pt x="3168074" y="0"/>
                  </a:lnTo>
                  <a:cubicBezTo>
                    <a:pt x="3170488" y="0"/>
                    <a:pt x="3172804" y="959"/>
                    <a:pt x="3174511" y="2666"/>
                  </a:cubicBezTo>
                  <a:cubicBezTo>
                    <a:pt x="3176218" y="4373"/>
                    <a:pt x="3177177" y="6689"/>
                    <a:pt x="3177177" y="9103"/>
                  </a:cubicBezTo>
                  <a:lnTo>
                    <a:pt x="3177177" y="371586"/>
                  </a:lnTo>
                  <a:cubicBezTo>
                    <a:pt x="3177177" y="376613"/>
                    <a:pt x="3173101" y="380689"/>
                    <a:pt x="3168074" y="380689"/>
                  </a:cubicBezTo>
                  <a:lnTo>
                    <a:pt x="9103" y="380689"/>
                  </a:lnTo>
                  <a:cubicBezTo>
                    <a:pt x="4076" y="380689"/>
                    <a:pt x="0" y="376613"/>
                    <a:pt x="0" y="371586"/>
                  </a:cubicBezTo>
                  <a:lnTo>
                    <a:pt x="0" y="9103"/>
                  </a:lnTo>
                  <a:cubicBezTo>
                    <a:pt x="0" y="4076"/>
                    <a:pt x="4076" y="0"/>
                    <a:pt x="9103" y="0"/>
                  </a:cubicBez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2BBC7C72-78B4-6897-F7B9-655F3EF173E4}"/>
                </a:ext>
              </a:extLst>
            </p:cNvPr>
            <p:cNvSpPr txBox="1"/>
            <p:nvPr/>
          </p:nvSpPr>
          <p:spPr>
            <a:xfrm>
              <a:off x="0" y="-38100"/>
              <a:ext cx="3177177" cy="418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37E7EB01-C96C-0837-9DFE-97C62C5547E3}"/>
              </a:ext>
            </a:extLst>
          </p:cNvPr>
          <p:cNvGrpSpPr/>
          <p:nvPr/>
        </p:nvGrpSpPr>
        <p:grpSpPr>
          <a:xfrm>
            <a:off x="1241650" y="6326560"/>
            <a:ext cx="9355079" cy="1120924"/>
            <a:chOff x="0" y="0"/>
            <a:chExt cx="3177177" cy="38068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878529C-7DDB-D966-1C18-5686A5C457B3}"/>
                </a:ext>
              </a:extLst>
            </p:cNvPr>
            <p:cNvSpPr/>
            <p:nvPr/>
          </p:nvSpPr>
          <p:spPr>
            <a:xfrm>
              <a:off x="0" y="0"/>
              <a:ext cx="3177177" cy="380689"/>
            </a:xfrm>
            <a:custGeom>
              <a:avLst/>
              <a:gdLst/>
              <a:ahLst/>
              <a:cxnLst/>
              <a:rect l="l" t="t" r="r" b="b"/>
              <a:pathLst>
                <a:path w="3177177" h="380689">
                  <a:moveTo>
                    <a:pt x="9103" y="0"/>
                  </a:moveTo>
                  <a:lnTo>
                    <a:pt x="3168074" y="0"/>
                  </a:lnTo>
                  <a:cubicBezTo>
                    <a:pt x="3170488" y="0"/>
                    <a:pt x="3172804" y="959"/>
                    <a:pt x="3174511" y="2666"/>
                  </a:cubicBezTo>
                  <a:cubicBezTo>
                    <a:pt x="3176218" y="4373"/>
                    <a:pt x="3177177" y="6689"/>
                    <a:pt x="3177177" y="9103"/>
                  </a:cubicBezTo>
                  <a:lnTo>
                    <a:pt x="3177177" y="371586"/>
                  </a:lnTo>
                  <a:cubicBezTo>
                    <a:pt x="3177177" y="376613"/>
                    <a:pt x="3173101" y="380689"/>
                    <a:pt x="3168074" y="380689"/>
                  </a:cubicBezTo>
                  <a:lnTo>
                    <a:pt x="9103" y="380689"/>
                  </a:lnTo>
                  <a:cubicBezTo>
                    <a:pt x="4076" y="380689"/>
                    <a:pt x="0" y="376613"/>
                    <a:pt x="0" y="371586"/>
                  </a:cubicBezTo>
                  <a:lnTo>
                    <a:pt x="0" y="9103"/>
                  </a:lnTo>
                  <a:cubicBezTo>
                    <a:pt x="0" y="4076"/>
                    <a:pt x="4076" y="0"/>
                    <a:pt x="9103" y="0"/>
                  </a:cubicBez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630E2782-DEB2-CF4F-554C-0C7F1DCACC2F}"/>
                </a:ext>
              </a:extLst>
            </p:cNvPr>
            <p:cNvSpPr txBox="1"/>
            <p:nvPr/>
          </p:nvSpPr>
          <p:spPr>
            <a:xfrm>
              <a:off x="0" y="-38100"/>
              <a:ext cx="3177177" cy="418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AutoShape 16">
            <a:extLst>
              <a:ext uri="{FF2B5EF4-FFF2-40B4-BE49-F238E27FC236}">
                <a16:creationId xmlns:a16="http://schemas.microsoft.com/office/drawing/2014/main" id="{8EEE4E91-BB41-36C6-FBA9-2A3DDA9CDEB4}"/>
              </a:ext>
            </a:extLst>
          </p:cNvPr>
          <p:cNvSpPr/>
          <p:nvPr/>
        </p:nvSpPr>
        <p:spPr>
          <a:xfrm>
            <a:off x="1241650" y="1196901"/>
            <a:ext cx="6555334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AB434571-79B5-B050-C772-18B1010E0340}"/>
              </a:ext>
            </a:extLst>
          </p:cNvPr>
          <p:cNvSpPr txBox="1"/>
          <p:nvPr/>
        </p:nvSpPr>
        <p:spPr>
          <a:xfrm>
            <a:off x="1409461" y="1849671"/>
            <a:ext cx="9106139" cy="655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34"/>
              </a:lnSpc>
              <a:spcBef>
                <a:spcPct val="0"/>
              </a:spcBef>
            </a:pPr>
            <a:r>
              <a:rPr lang="th-TH" sz="1881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จัดทำเอกสารทั้งหมดและช่วยเหลือในกระบวนการตรวจสอบ</a:t>
            </a:r>
            <a:r>
              <a:rPr lang="en-US" sz="1881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 </a:t>
            </a:r>
            <a:r>
              <a:rPr lang="th-TH" sz="1881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และขึ้นทะเบียนโครงการฯ </a:t>
            </a:r>
            <a:endParaRPr lang="en-US" sz="1881" spc="133" dirty="0">
              <a:solidFill>
                <a:srgbClr val="191919"/>
              </a:solidFill>
              <a:latin typeface="Prompt" panose="00000500000000000000" pitchFamily="2" charset="-34"/>
              <a:ea typeface="Calibri (MS)"/>
              <a:cs typeface="Prompt" panose="00000500000000000000" pitchFamily="2" charset="-34"/>
              <a:sym typeface="Calibri (MS)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45819601-8729-3A9C-BE3F-3640DFC4B943}"/>
              </a:ext>
            </a:extLst>
          </p:cNvPr>
          <p:cNvSpPr txBox="1"/>
          <p:nvPr/>
        </p:nvSpPr>
        <p:spPr>
          <a:xfrm>
            <a:off x="1241650" y="215833"/>
            <a:ext cx="13617351" cy="693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625"/>
              </a:lnSpc>
              <a:spcBef>
                <a:spcPct val="0"/>
              </a:spcBef>
            </a:pPr>
            <a:r>
              <a:rPr lang="th-TH" sz="4000" b="1" spc="261" dirty="0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บทบาทของเจ้าของโครงการ (</a:t>
            </a:r>
            <a:r>
              <a:rPr lang="en-US" sz="4000" b="1" spc="261" dirty="0">
                <a:solidFill>
                  <a:srgbClr val="FFFFFF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Programme Owner)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23E3B30B-F354-07E5-53DC-A6126817AF79}"/>
              </a:ext>
            </a:extLst>
          </p:cNvPr>
          <p:cNvSpPr txBox="1"/>
          <p:nvPr/>
        </p:nvSpPr>
        <p:spPr>
          <a:xfrm>
            <a:off x="1409461" y="3530832"/>
            <a:ext cx="8877539" cy="322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34"/>
              </a:lnSpc>
              <a:spcBef>
                <a:spcPct val="0"/>
              </a:spcBef>
            </a:pPr>
            <a:r>
              <a:rPr lang="th-TH" sz="1881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จัดทำรายงานการติดตามผลและดำเนินการขอออก และโอนคาร์บอนเครดิต</a:t>
            </a:r>
            <a:endParaRPr lang="en-US" sz="1881" spc="133" dirty="0">
              <a:solidFill>
                <a:srgbClr val="191919"/>
              </a:solidFill>
              <a:latin typeface="Prompt" panose="00000500000000000000" pitchFamily="2" charset="-34"/>
              <a:ea typeface="Calibri (MS)"/>
              <a:cs typeface="Prompt" panose="00000500000000000000" pitchFamily="2" charset="-34"/>
              <a:sym typeface="Calibri (MS)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B692FA91-8A1A-A7A3-82D4-0F36B1E56629}"/>
              </a:ext>
            </a:extLst>
          </p:cNvPr>
          <p:cNvSpPr txBox="1"/>
          <p:nvPr/>
        </p:nvSpPr>
        <p:spPr>
          <a:xfrm>
            <a:off x="1409461" y="5018840"/>
            <a:ext cx="9184600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4"/>
              </a:lnSpc>
              <a:spcBef>
                <a:spcPct val="0"/>
              </a:spcBef>
            </a:pPr>
            <a:r>
              <a:rPr lang="th-TH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จ่ายค่าใช้จ่ายในการพัฒนาทั้งหมด ค่าตรวจสอบภายนอก และค่าธรรมเนียมการรับรอง</a:t>
            </a:r>
            <a:endParaRPr lang="en-US" sz="2000" spc="133" dirty="0">
              <a:solidFill>
                <a:srgbClr val="191919"/>
              </a:solidFill>
              <a:latin typeface="Prompt" panose="00000500000000000000" pitchFamily="2" charset="-34"/>
              <a:ea typeface="Calibri (MS)"/>
              <a:cs typeface="Prompt" panose="00000500000000000000" pitchFamily="2" charset="-34"/>
              <a:sym typeface="Calibri (MS)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E37C52EB-389B-C72C-F3E5-72E96756753C}"/>
              </a:ext>
            </a:extLst>
          </p:cNvPr>
          <p:cNvSpPr txBox="1"/>
          <p:nvPr/>
        </p:nvSpPr>
        <p:spPr>
          <a:xfrm>
            <a:off x="1409460" y="6597279"/>
            <a:ext cx="887754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34"/>
              </a:lnSpc>
              <a:spcBef>
                <a:spcPct val="0"/>
              </a:spcBef>
            </a:pPr>
            <a:r>
              <a:rPr lang="th-TH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การแบ่งปันผลประโยชน์: ผู้เข้าร่วมและ </a:t>
            </a:r>
            <a:r>
              <a:rPr lang="en-US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Grutter Consulting </a:t>
            </a:r>
            <a:r>
              <a:rPr lang="th-TH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แบ่งปันรายได้รวม</a:t>
            </a:r>
            <a:endParaRPr lang="en-US" sz="2000" spc="133" dirty="0">
              <a:solidFill>
                <a:srgbClr val="191919"/>
              </a:solidFill>
              <a:latin typeface="Prompt" panose="00000500000000000000" pitchFamily="2" charset="-34"/>
              <a:ea typeface="Calibri (MS)"/>
              <a:cs typeface="Prompt" panose="00000500000000000000" pitchFamily="2" charset="-34"/>
              <a:sym typeface="Calibri (MS)"/>
            </a:endParaRP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CA7119B-2836-01E1-E55C-284FC54E7453}"/>
              </a:ext>
            </a:extLst>
          </p:cNvPr>
          <p:cNvGrpSpPr/>
          <p:nvPr/>
        </p:nvGrpSpPr>
        <p:grpSpPr>
          <a:xfrm>
            <a:off x="1241650" y="7847533"/>
            <a:ext cx="9355079" cy="1120924"/>
            <a:chOff x="0" y="0"/>
            <a:chExt cx="3177177" cy="380689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7EAE59F9-64BB-DA13-72D7-5334BF185A71}"/>
                </a:ext>
              </a:extLst>
            </p:cNvPr>
            <p:cNvSpPr/>
            <p:nvPr/>
          </p:nvSpPr>
          <p:spPr>
            <a:xfrm>
              <a:off x="0" y="0"/>
              <a:ext cx="3177177" cy="380689"/>
            </a:xfrm>
            <a:custGeom>
              <a:avLst/>
              <a:gdLst/>
              <a:ahLst/>
              <a:cxnLst/>
              <a:rect l="l" t="t" r="r" b="b"/>
              <a:pathLst>
                <a:path w="3177177" h="380689">
                  <a:moveTo>
                    <a:pt x="9103" y="0"/>
                  </a:moveTo>
                  <a:lnTo>
                    <a:pt x="3168074" y="0"/>
                  </a:lnTo>
                  <a:cubicBezTo>
                    <a:pt x="3170488" y="0"/>
                    <a:pt x="3172804" y="959"/>
                    <a:pt x="3174511" y="2666"/>
                  </a:cubicBezTo>
                  <a:cubicBezTo>
                    <a:pt x="3176218" y="4373"/>
                    <a:pt x="3177177" y="6689"/>
                    <a:pt x="3177177" y="9103"/>
                  </a:cubicBezTo>
                  <a:lnTo>
                    <a:pt x="3177177" y="371586"/>
                  </a:lnTo>
                  <a:cubicBezTo>
                    <a:pt x="3177177" y="376613"/>
                    <a:pt x="3173101" y="380689"/>
                    <a:pt x="3168074" y="380689"/>
                  </a:cubicBezTo>
                  <a:lnTo>
                    <a:pt x="9103" y="380689"/>
                  </a:lnTo>
                  <a:cubicBezTo>
                    <a:pt x="4076" y="380689"/>
                    <a:pt x="0" y="376613"/>
                    <a:pt x="0" y="371586"/>
                  </a:cubicBezTo>
                  <a:lnTo>
                    <a:pt x="0" y="9103"/>
                  </a:lnTo>
                  <a:cubicBezTo>
                    <a:pt x="0" y="4076"/>
                    <a:pt x="4076" y="0"/>
                    <a:pt x="9103" y="0"/>
                  </a:cubicBez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C48B267E-B4E5-7742-1054-7B17B24DD1DD}"/>
                </a:ext>
              </a:extLst>
            </p:cNvPr>
            <p:cNvSpPr txBox="1"/>
            <p:nvPr/>
          </p:nvSpPr>
          <p:spPr>
            <a:xfrm>
              <a:off x="0" y="-38100"/>
              <a:ext cx="3177177" cy="418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F9F78811-3FAC-E333-5C4D-95BF548E4195}"/>
              </a:ext>
            </a:extLst>
          </p:cNvPr>
          <p:cNvSpPr txBox="1"/>
          <p:nvPr/>
        </p:nvSpPr>
        <p:spPr>
          <a:xfrm>
            <a:off x="1409461" y="8238058"/>
            <a:ext cx="8877539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34"/>
              </a:lnSpc>
              <a:spcBef>
                <a:spcPct val="0"/>
              </a:spcBef>
            </a:pPr>
            <a:r>
              <a:rPr lang="th-TH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แต่งตั้งตัวแทนทางกฎหมายในประเทศไทยเมื่อ </a:t>
            </a:r>
            <a:r>
              <a:rPr lang="en-US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MAIN </a:t>
            </a:r>
            <a:r>
              <a:rPr lang="th-TH" sz="2000" spc="133" dirty="0">
                <a:solidFill>
                  <a:srgbClr val="191919"/>
                </a:solidFill>
                <a:latin typeface="Prompt" panose="00000500000000000000" pitchFamily="2" charset="-34"/>
                <a:ea typeface="Calibri (MS)"/>
                <a:cs typeface="Prompt" panose="00000500000000000000" pitchFamily="2" charset="-34"/>
                <a:sym typeface="Calibri (MS)"/>
              </a:rPr>
              <a:t>ได้รับการอนุมัติ</a:t>
            </a:r>
            <a:endParaRPr lang="en-US" sz="2000" spc="133" dirty="0">
              <a:solidFill>
                <a:srgbClr val="191919"/>
              </a:solidFill>
              <a:latin typeface="Prompt" panose="00000500000000000000" pitchFamily="2" charset="-34"/>
              <a:ea typeface="Calibri (MS)"/>
              <a:cs typeface="Prompt" panose="00000500000000000000" pitchFamily="2" charset="-34"/>
              <a:sym typeface="Calibri (MS)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4CFE5BA6-708C-4E7A-878E-04BB48E91A41}"/>
              </a:ext>
            </a:extLst>
          </p:cNvPr>
          <p:cNvSpPr/>
          <p:nvPr/>
        </p:nvSpPr>
        <p:spPr>
          <a:xfrm>
            <a:off x="16081692" y="285627"/>
            <a:ext cx="2008341" cy="635366"/>
          </a:xfrm>
          <a:custGeom>
            <a:avLst/>
            <a:gdLst/>
            <a:ahLst/>
            <a:cxnLst/>
            <a:rect l="l" t="t" r="r" b="b"/>
            <a:pathLst>
              <a:path w="2008341" h="635366">
                <a:moveTo>
                  <a:pt x="0" y="0"/>
                </a:moveTo>
                <a:lnTo>
                  <a:pt x="2008341" y="0"/>
                </a:lnTo>
                <a:lnTo>
                  <a:pt x="2008341" y="635366"/>
                </a:lnTo>
                <a:lnTo>
                  <a:pt x="0" y="635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34288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3B762302726943B8116686D68D58BA" ma:contentTypeVersion="18" ma:contentTypeDescription="Create a new document." ma:contentTypeScope="" ma:versionID="8211ef7c60ebbe01d4af07f9552b82be">
  <xsd:schema xmlns:xsd="http://www.w3.org/2001/XMLSchema" xmlns:xs="http://www.w3.org/2001/XMLSchema" xmlns:p="http://schemas.microsoft.com/office/2006/metadata/properties" xmlns:ns3="3afdbd38-eeaa-413e-9474-ca0bb9f649f4" xmlns:ns4="a1823a92-3839-4853-94e3-aaf3763b0f3a" targetNamespace="http://schemas.microsoft.com/office/2006/metadata/properties" ma:root="true" ma:fieldsID="52a54d720798ee06247307c8c9850cd4" ns3:_="" ns4:_="">
    <xsd:import namespace="3afdbd38-eeaa-413e-9474-ca0bb9f649f4"/>
    <xsd:import namespace="a1823a92-3839-4853-94e3-aaf3763b0f3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fdbd38-eeaa-413e-9474-ca0bb9f649f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23a92-3839-4853-94e3-aaf3763b0f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1823a92-3839-4853-94e3-aaf3763b0f3a" xsi:nil="true"/>
  </documentManagement>
</p:properties>
</file>

<file path=customXml/itemProps1.xml><?xml version="1.0" encoding="utf-8"?>
<ds:datastoreItem xmlns:ds="http://schemas.openxmlformats.org/officeDocument/2006/customXml" ds:itemID="{1FC602AF-315E-41BA-86DD-7A12C69B73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212BA7-6882-4EC1-ACE0-5D12F82E0D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fdbd38-eeaa-413e-9474-ca0bb9f649f4"/>
    <ds:schemaRef ds:uri="a1823a92-3839-4853-94e3-aaf3763b0f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8EDAF1-9D0F-4EE1-BD86-3A2572456A16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a1823a92-3839-4853-94e3-aaf3763b0f3a"/>
    <ds:schemaRef ds:uri="http://purl.org/dc/dcmitype/"/>
    <ds:schemaRef ds:uri="http://schemas.microsoft.com/office/infopath/2007/PartnerControls"/>
    <ds:schemaRef ds:uri="3afdbd38-eeaa-413e-9474-ca0bb9f649f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1069</Words>
  <Application>Microsoft Macintosh PowerPoint</Application>
  <PresentationFormat>Custom</PresentationFormat>
  <Paragraphs>150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Calibri (MS) Bold</vt:lpstr>
      <vt:lpstr>Open Sauce Light</vt:lpstr>
      <vt:lpstr>Open Sauce Heavy</vt:lpstr>
      <vt:lpstr>Poppins Light</vt:lpstr>
      <vt:lpstr>Poppins</vt:lpstr>
      <vt:lpstr>Arial</vt:lpstr>
      <vt:lpstr>Prompt Medium</vt:lpstr>
      <vt:lpstr>Calibri (MS)</vt:lpstr>
      <vt:lpstr>Calibri</vt:lpstr>
      <vt:lpstr>Prompt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Stakeholder meeting Thailand</dc:title>
  <cp:lastModifiedBy>enya grutter</cp:lastModifiedBy>
  <cp:revision>4</cp:revision>
  <dcterms:created xsi:type="dcterms:W3CDTF">2006-08-16T00:00:00Z</dcterms:created>
  <dcterms:modified xsi:type="dcterms:W3CDTF">2025-01-31T08:50:59Z</dcterms:modified>
  <dc:identifier>DAGcv3mBj1U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0x010100733B762302726943B8116686D68D58BA</vt:lpwstr>
  </property>
</Properties>
</file>